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2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8" r:id="rId1"/>
  </p:sldMasterIdLst>
  <p:notesMasterIdLst>
    <p:notesMasterId r:id="rId7"/>
  </p:notesMasterIdLst>
  <p:sldIdLst>
    <p:sldId id="256" r:id="rId2"/>
    <p:sldId id="2145707837" r:id="rId3"/>
    <p:sldId id="2145707841" r:id="rId4"/>
    <p:sldId id="2145707839" r:id="rId5"/>
    <p:sldId id="2145707840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B6F5F9-5B3B-4E4D-A899-AB966508EEAF}" v="1" dt="2023-08-02T13:24:15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4" d="100"/>
          <a:sy n="54" d="100"/>
        </p:scale>
        <p:origin x="26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92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F9F84-50CA-0E42-9990-76EEF1464A33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303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57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78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3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02286080"/>
              </p:ext>
            </p:extLst>
          </p:nvPr>
        </p:nvGraphicFramePr>
        <p:xfrm>
          <a:off x="1101" y="2293"/>
          <a:ext cx="1099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1" y="2293"/>
                        <a:ext cx="1099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288344" y="1456000"/>
            <a:ext cx="3015692" cy="676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312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09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78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25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30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65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55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90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72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958DD-0773-AF4A-8A68-42A591722457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159C-A387-754B-B07D-209260156C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11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225F5-1F09-1707-B1AD-268B44AE6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96780" y="4079920"/>
            <a:ext cx="9851557" cy="799534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Meiryo UI" panose="020B0604030504040204" pitchFamily="34" charset="-128"/>
                <a:ea typeface="Meiryo UI" panose="020B0604030504040204" pitchFamily="34" charset="-128"/>
              </a:rPr>
              <a:t>こどもスマイルムーブメント大賞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EB2D20-988A-C169-F96B-069DA56D4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844" y="5024304"/>
            <a:ext cx="5654311" cy="799534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取組概要書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ADEB2D20-988A-C169-F96B-069DA56D4143}"/>
              </a:ext>
            </a:extLst>
          </p:cNvPr>
          <p:cNvSpPr txBox="1">
            <a:spLocks/>
          </p:cNvSpPr>
          <p:nvPr/>
        </p:nvSpPr>
        <p:spPr>
          <a:xfrm>
            <a:off x="590269" y="3642453"/>
            <a:ext cx="2164507" cy="799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令和７年度</a:t>
            </a:r>
          </a:p>
        </p:txBody>
      </p:sp>
    </p:spTree>
    <p:extLst>
      <p:ext uri="{BB962C8B-B14F-4D97-AF65-F5344CB8AC3E}">
        <p14:creationId xmlns:p14="http://schemas.microsoft.com/office/powerpoint/2010/main" val="216598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51" imgH="226" progId="TCLayout.ActiveDocument.1">
                  <p:embed/>
                </p:oleObj>
              </mc:Choice>
              <mc:Fallback>
                <p:oleObj name="think-cell スライド" r:id="rId3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1D4CB901-A265-FA27-C066-8A3953D2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730022"/>
              </p:ext>
            </p:extLst>
          </p:nvPr>
        </p:nvGraphicFramePr>
        <p:xfrm>
          <a:off x="198626" y="2388864"/>
          <a:ext cx="6460747" cy="736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7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382705">
                <a:tc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１</a:t>
                      </a:r>
                      <a:r>
                        <a:rPr lang="en-US" altLang="ja-JP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取組詳細（課題や内容）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004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実施に至った背景や課題等を踏まえて、取組の詳細を記載してください。</a:t>
                      </a:r>
                      <a:endParaRPr kumimoji="1" lang="ja-JP" altLang="en-US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6480000">
                <a:tc>
                  <a:txBody>
                    <a:bodyPr/>
                    <a:lstStyle/>
                    <a:p>
                      <a:pPr algn="l"/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20" name="表 15">
            <a:extLst>
              <a:ext uri="{FF2B5EF4-FFF2-40B4-BE49-F238E27FC236}">
                <a16:creationId xmlns:a16="http://schemas.microsoft.com/office/drawing/2014/main" id="{6ACFE5E2-8299-FCBC-9EE2-053ADD04E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297714"/>
              </p:ext>
            </p:extLst>
          </p:nvPr>
        </p:nvGraphicFramePr>
        <p:xfrm>
          <a:off x="198626" y="289179"/>
          <a:ext cx="6460746" cy="2002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012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  <a:gridCol w="4976734">
                  <a:extLst>
                    <a:ext uri="{9D8B030D-6E8A-4147-A177-3AD203B41FA5}">
                      <a16:colId xmlns:a16="http://schemas.microsoft.com/office/drawing/2014/main" val="3620918358"/>
                    </a:ext>
                  </a:extLst>
                </a:gridCol>
              </a:tblGrid>
              <a:tr h="3280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ふりがな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企業・団体名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5453920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ふりがな</a:t>
                      </a:r>
                    </a:p>
                  </a:txBody>
                  <a:tcPr marL="90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01398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応募部門</a:t>
                      </a:r>
                      <a:endParaRPr kumimoji="1" lang="en-US" altLang="ja-JP" sz="14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（どちらかに〇）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子供部門　　　・　　　子育て応援部門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331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69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51" imgH="226" progId="TCLayout.ActiveDocument.1">
                  <p:embed/>
                </p:oleObj>
              </mc:Choice>
              <mc:Fallback>
                <p:oleObj name="think-cell スライド" r:id="rId3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58842B25-534C-BDF0-2FBC-3E8106E52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132687"/>
              </p:ext>
            </p:extLst>
          </p:nvPr>
        </p:nvGraphicFramePr>
        <p:xfrm>
          <a:off x="198627" y="197200"/>
          <a:ext cx="6460745" cy="45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ja-JP" altLang="en-US" sz="18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２</a:t>
                      </a:r>
                      <a:r>
                        <a:rPr lang="en-US" altLang="ja-JP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取組における先進性・オリジナリティ</a:t>
                      </a:r>
                      <a:endParaRPr kumimoji="1" lang="ja-JP" altLang="en-US" sz="1600" b="0" i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5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取組やそのプロセスにおいて、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特長的・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先進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的・オリジナリティ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がある</a:t>
                      </a:r>
                      <a:r>
                        <a:rPr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こと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を記載してください。​</a:t>
                      </a:r>
                      <a:endParaRPr kumimoji="1" lang="en-US" altLang="ja-JP" sz="14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3528000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20" name="表 15">
            <a:extLst>
              <a:ext uri="{FF2B5EF4-FFF2-40B4-BE49-F238E27FC236}">
                <a16:creationId xmlns:a16="http://schemas.microsoft.com/office/drawing/2014/main" id="{EF45751B-BDF2-9549-20FF-E88C0A8FF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926329"/>
              </p:ext>
            </p:extLst>
          </p:nvPr>
        </p:nvGraphicFramePr>
        <p:xfrm>
          <a:off x="198627" y="4797182"/>
          <a:ext cx="6460745" cy="451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３</a:t>
                      </a:r>
                      <a:r>
                        <a:rPr lang="en-US" altLang="ja-JP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取組における課題解決性・社会貢献度</a:t>
                      </a:r>
                      <a:endParaRPr kumimoji="1" lang="ja-JP" altLang="en-US" sz="16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5799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400" b="0" i="0" kern="12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子供・子育て世代のニーズを捉え、社会課題等の解決に資する取組であること</a:t>
                      </a:r>
                      <a:r>
                        <a:rPr kumimoji="1" lang="ja-JP" altLang="en-US" sz="1400" b="0" i="0" kern="120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を記載してください。</a:t>
                      </a:r>
                      <a:endParaRPr kumimoji="1" lang="ja-JP" altLang="ja-JP" sz="1400" b="0" i="0" kern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3528000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66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51" imgH="226" progId="TCLayout.ActiveDocument.1">
                  <p:embed/>
                </p:oleObj>
              </mc:Choice>
              <mc:Fallback>
                <p:oleObj name="think-cell スライド" r:id="rId3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表 15">
            <a:extLst>
              <a:ext uri="{FF2B5EF4-FFF2-40B4-BE49-F238E27FC236}">
                <a16:creationId xmlns:a16="http://schemas.microsoft.com/office/drawing/2014/main" id="{EF45751B-BDF2-9549-20FF-E88C0A8FF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110553"/>
              </p:ext>
            </p:extLst>
          </p:nvPr>
        </p:nvGraphicFramePr>
        <p:xfrm>
          <a:off x="198627" y="239031"/>
          <a:ext cx="6460745" cy="451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４</a:t>
                      </a:r>
                      <a:r>
                        <a:rPr lang="en-US" altLang="ja-JP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取組における波及効果</a:t>
                      </a:r>
                      <a:endParaRPr kumimoji="1" lang="ja-JP" altLang="en-US" sz="1600" b="0" i="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55799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社会に新たな視点を提供する話題性や影響をもたらし、</a:t>
                      </a:r>
                      <a:r>
                        <a:rPr lang="ja-JP" altLang="en-US" sz="14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他企業・団体への波及効果が期待できること</a:t>
                      </a:r>
                      <a:r>
                        <a:rPr kumimoji="1" lang="ja-JP" altLang="en-US" sz="1400" b="0" i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を記載してください。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3528000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graphicFrame>
        <p:nvGraphicFramePr>
          <p:cNvPr id="6" name="表 15">
            <a:extLst>
              <a:ext uri="{FF2B5EF4-FFF2-40B4-BE49-F238E27FC236}">
                <a16:creationId xmlns:a16="http://schemas.microsoft.com/office/drawing/2014/main" id="{EF61C181-4A8A-9111-99CB-B8EC3E5C2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680073"/>
              </p:ext>
            </p:extLst>
          </p:nvPr>
        </p:nvGraphicFramePr>
        <p:xfrm>
          <a:off x="198627" y="4907739"/>
          <a:ext cx="6460746" cy="4413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012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  <a:gridCol w="4976734">
                  <a:extLst>
                    <a:ext uri="{9D8B030D-6E8A-4147-A177-3AD203B41FA5}">
                      <a16:colId xmlns:a16="http://schemas.microsoft.com/office/drawing/2014/main" val="2281882832"/>
                    </a:ext>
                  </a:extLst>
                </a:gridCol>
              </a:tblGrid>
              <a:tr h="381203">
                <a:tc gridSpan="2"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５</a:t>
                      </a:r>
                      <a:r>
                        <a:rPr lang="en-US" altLang="ja-JP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.</a:t>
                      </a:r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取組を実施した期間と今後の計画</a:t>
                      </a:r>
                      <a:endParaRPr kumimoji="1" lang="ja-JP" altLang="en-US" sz="18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606891">
                <a:tc gridSpan="2">
                  <a:txBody>
                    <a:bodyPr/>
                    <a:lstStyle/>
                    <a:p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取組を実施してきた期間</a:t>
                      </a:r>
                      <a:r>
                        <a:rPr kumimoji="1" lang="en-US" altLang="ja-JP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見込みの期間も可</a:t>
                      </a:r>
                      <a:r>
                        <a:rPr kumimoji="1" lang="en-US" altLang="ja-JP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を記載し、引き続き取組を実施する場合は、今後の計画を記載してください。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9791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実施期間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i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  <a:tr h="2446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今後の計画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29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18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オブジェクト 13" hidden="1">
            <a:extLst>
              <a:ext uri="{FF2B5EF4-FFF2-40B4-BE49-F238E27FC236}">
                <a16:creationId xmlns:a16="http://schemas.microsoft.com/office/drawing/2014/main" id="{4E2110ED-461C-461A-9D89-7C2B57CD77B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723590" y="2293"/>
          <a:ext cx="2294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51" imgH="226" progId="TCLayout.ActiveDocument.1">
                  <p:embed/>
                </p:oleObj>
              </mc:Choice>
              <mc:Fallback>
                <p:oleObj name="think-cell スライド" r:id="rId3" imgW="251" imgH="226" progId="TCLayout.ActiveDocument.1">
                  <p:embed/>
                  <p:pic>
                    <p:nvPicPr>
                      <p:cNvPr id="14" name="オブジェクト 13" hidden="1">
                        <a:extLst>
                          <a:ext uri="{FF2B5EF4-FFF2-40B4-BE49-F238E27FC236}">
                            <a16:creationId xmlns:a16="http://schemas.microsoft.com/office/drawing/2014/main" id="{4E2110ED-461C-461A-9D89-7C2B57CD7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723590" y="2293"/>
                        <a:ext cx="2294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58842B25-534C-BDF0-2FBC-3E8106E52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73206"/>
              </p:ext>
            </p:extLst>
          </p:nvPr>
        </p:nvGraphicFramePr>
        <p:xfrm>
          <a:off x="198627" y="263236"/>
          <a:ext cx="6460745" cy="8484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745">
                  <a:extLst>
                    <a:ext uri="{9D8B030D-6E8A-4147-A177-3AD203B41FA5}">
                      <a16:colId xmlns:a16="http://schemas.microsoft.com/office/drawing/2014/main" val="2138157011"/>
                    </a:ext>
                  </a:extLst>
                </a:gridCol>
              </a:tblGrid>
              <a:tr h="484559">
                <a:tc>
                  <a:txBody>
                    <a:bodyPr/>
                    <a:lstStyle/>
                    <a:p>
                      <a:r>
                        <a:rPr lang="ja-JP" altLang="en-US" sz="1800" b="0" i="0" dirty="0">
                          <a:solidFill>
                            <a:sysClr val="windowText" lastClr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６．その他</a:t>
                      </a:r>
                      <a:endParaRPr kumimoji="1" lang="ja-JP" altLang="en-US" sz="1600" b="0" i="0" dirty="0">
                        <a:solidFill>
                          <a:sysClr val="windowText" lastClr="00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527674"/>
                  </a:ext>
                </a:extLst>
              </a:tr>
              <a:tr h="782121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ja-JP" altLang="en-US" sz="1400" b="0" i="0" dirty="0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「募集要項６（２）審査における主な観点」で記載されている「協働性・牽引性」以降の事項に係る内容、または、その他特筆すべき内容について記載してください。</a:t>
                      </a:r>
                      <a:endParaRPr kumimoji="1" lang="ja-JP" altLang="en-US" sz="14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788864"/>
                  </a:ext>
                </a:extLst>
              </a:tr>
              <a:tr h="7217844">
                <a:tc>
                  <a:txBody>
                    <a:bodyPr/>
                    <a:lstStyle/>
                    <a:p>
                      <a:endParaRPr kumimoji="1" lang="ja-JP" altLang="en-US" b="0" i="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0997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20157F-5768-362B-F34C-4B60575B0904}"/>
              </a:ext>
            </a:extLst>
          </p:cNvPr>
          <p:cNvSpPr txBox="1"/>
          <p:nvPr/>
        </p:nvSpPr>
        <p:spPr>
          <a:xfrm>
            <a:off x="198627" y="8747760"/>
            <a:ext cx="5988813" cy="110799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（注） 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用紙は、</a:t>
            </a:r>
            <a:r>
              <a:rPr lang="ja-JP" altLang="en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Ａ４</a:t>
            </a: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サイズを使用してください。 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記載欄が不足する場合は、適宜、欄を拡張して記載してください。 </a:t>
            </a:r>
            <a:b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ただし最大</a:t>
            </a:r>
            <a:r>
              <a:rPr lang="en-US" altLang="ja-JP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枚（表紙は除く）にしてください。</a:t>
            </a:r>
            <a:endParaRPr lang="en-US" altLang="ja-JP" sz="1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ja-JP" altLang="en-US" sz="1100" dirty="0">
                <a:latin typeface="Meiryo UI" panose="020B0604030504040204" pitchFamily="34" charset="-128"/>
                <a:ea typeface="Meiryo UI" panose="020B0604030504040204" pitchFamily="34" charset="-128"/>
              </a:rPr>
              <a:t>記載欄に余剰がある場合は、上記形式内において、取組実績や写真等ほかの事項も記載いただいて構いません。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18423745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2FA325A31FBAF488745CA1F4E3FB980" ma:contentTypeVersion="12" ma:contentTypeDescription="新しいドキュメントを作成します。" ma:contentTypeScope="" ma:versionID="1c7d9a2fe9293e181407dff398beab3f">
  <xsd:schema xmlns:xsd="http://www.w3.org/2001/XMLSchema" xmlns:xs="http://www.w3.org/2001/XMLSchema" xmlns:p="http://schemas.microsoft.com/office/2006/metadata/properties" xmlns:ns2="843ca66f-66b6-4788-8d5b-ff8f43b980ee" xmlns:ns3="d7772ecc-4c2b-4093-bb37-beb77d279c49" targetNamespace="http://schemas.microsoft.com/office/2006/metadata/properties" ma:root="true" ma:fieldsID="1fb19a534563d6e902a92ebb6f03be2c" ns2:_="" ns3:_="">
    <xsd:import namespace="843ca66f-66b6-4788-8d5b-ff8f43b980ee"/>
    <xsd:import namespace="d7772ecc-4c2b-4093-bb37-beb77d279c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3ca66f-66b6-4788-8d5b-ff8f43b980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1e887751-6760-42ee-8103-2ba6b2d930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72ecc-4c2b-4093-bb37-beb77d279c4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4d6e651f-39e3-4d2c-9c1b-bab4eaec8d22}" ma:internalName="TaxCatchAll" ma:showField="CatchAllData" ma:web="d7772ecc-4c2b-4093-bb37-beb77d279c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3ca66f-66b6-4788-8d5b-ff8f43b980ee">
      <Terms xmlns="http://schemas.microsoft.com/office/infopath/2007/PartnerControls"/>
    </lcf76f155ced4ddcb4097134ff3c332f>
    <TaxCatchAll xmlns="d7772ecc-4c2b-4093-bb37-beb77d279c49" xsi:nil="true"/>
  </documentManagement>
</p:properties>
</file>

<file path=customXml/itemProps1.xml><?xml version="1.0" encoding="utf-8"?>
<ds:datastoreItem xmlns:ds="http://schemas.openxmlformats.org/officeDocument/2006/customXml" ds:itemID="{6FD97C8F-25FC-4934-9266-C65DB05AD112}"/>
</file>

<file path=customXml/itemProps2.xml><?xml version="1.0" encoding="utf-8"?>
<ds:datastoreItem xmlns:ds="http://schemas.openxmlformats.org/officeDocument/2006/customXml" ds:itemID="{298FF406-5A8F-453F-A4AA-39395E732D71}"/>
</file>

<file path=customXml/itemProps3.xml><?xml version="1.0" encoding="utf-8"?>
<ds:datastoreItem xmlns:ds="http://schemas.openxmlformats.org/officeDocument/2006/customXml" ds:itemID="{F823EC78-6EC6-4F38-A747-0DAC7D6A610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322</Words>
  <Application>Microsoft Office PowerPoint</Application>
  <PresentationFormat>A4 210 x 297 mm</PresentationFormat>
  <Paragraphs>28</Paragraphs>
  <Slides>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游ゴシック</vt:lpstr>
      <vt:lpstr>Arial</vt:lpstr>
      <vt:lpstr>Calibri</vt:lpstr>
      <vt:lpstr>Calibri Light</vt:lpstr>
      <vt:lpstr>Office テーマ</vt:lpstr>
      <vt:lpstr>think-cell スライド</vt:lpstr>
      <vt:lpstr>こどもスマイルムーブメント大賞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2025-05-26T11:58:38Z</dcterms:created>
  <dcterms:modified xsi:type="dcterms:W3CDTF">2025-05-26T11:58:50Z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0x010100D2FA325A31FBAF488745CA1F4E3FB980</vt:lpwstr>
  </property>
</Properties>
</file>