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authors.xml" ContentType="application/vnd.ms-powerpoint.authors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805" r:id="rId1"/>
  </p:sldMasterIdLst>
  <p:notesMasterIdLst>
    <p:notesMasterId r:id="rId9"/>
  </p:notesMasterIdLst>
  <p:handoutMasterIdLst>
    <p:handoutMasterId r:id="rId10"/>
  </p:handoutMasterIdLst>
  <p:sldIdLst>
    <p:sldId id="2147381354" r:id="rId2"/>
    <p:sldId id="2147381355" r:id="rId3"/>
    <p:sldId id="2147381356" r:id="rId4"/>
    <p:sldId id="2147381357" r:id="rId5"/>
    <p:sldId id="2147381358" r:id="rId6"/>
    <p:sldId id="2147381359" r:id="rId7"/>
    <p:sldId id="2147381360" r:id="rId8"/>
  </p:sldIdLst>
  <p:sldSz cx="12192000" cy="6858000"/>
  <p:notesSz cx="6797675" cy="9926638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CBB65D06-DD05-48D9-8BD9-E6A0C8311B9B}">
          <p14:sldIdLst>
            <p14:sldId id="2147381354"/>
            <p14:sldId id="2147381355"/>
            <p14:sldId id="2147381356"/>
            <p14:sldId id="2147381357"/>
            <p14:sldId id="2147381358"/>
            <p14:sldId id="2147381359"/>
            <p14:sldId id="21473813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D9D9D9"/>
    <a:srgbClr val="DCEAF7"/>
    <a:srgbClr val="C04F15"/>
    <a:srgbClr val="FFE699"/>
    <a:srgbClr val="186C24"/>
    <a:srgbClr val="FFFFFF"/>
    <a:srgbClr val="63A537"/>
    <a:srgbClr val="B0B0B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94" autoAdjust="0"/>
    <p:restoredTop sz="94660"/>
  </p:normalViewPr>
  <p:slideViewPr>
    <p:cSldViewPr snapToGrid="0">
      <p:cViewPr varScale="1">
        <p:scale>
          <a:sx n="51" d="100"/>
          <a:sy n="51" d="100"/>
        </p:scale>
        <p:origin x="58" y="70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4A09DDA-0787-4B42-881F-6B3C239318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31845B-8C18-C246-A0D1-61FFD196315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D70301B5-88AD-1849-891D-EA2905EB5A88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75FE6D-CCE1-E44E-89A4-77460EF6CCB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D6315B-F8F9-5649-8DCB-C363E729D5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23A602F4-4C0C-5F4F-8771-7E15167AE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55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7850AB23-24A6-494C-BA00-B87242B78CB4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20CA530D-631F-4981-98F0-E6C07C67E1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541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64D35C-C17F-8872-A995-7AD1029E15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7D1C1B6-447C-57B7-8100-0CC7B92A1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84EE50-E779-7F0D-0E02-6E13A93F4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7F77-D04B-47F6-AEBA-C0D6629C3FF9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9460156-E5B6-79D1-3A2B-FD20250B2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2FA60C-1143-7FD3-38E3-141A915AF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D484-16A1-49DD-9A91-01241BCE9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517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3B08C7-BFBE-9C81-7639-0CFD98A66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0D16FD3-30C8-F00F-5181-C91CA99BAF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B5DDC7-4193-98B4-3328-515B650B5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7F77-D04B-47F6-AEBA-C0D6629C3FF9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6F4DFC-C5B7-B34D-2BC9-F34673B5E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8489EC-3DF1-49E6-41F2-ADF8C7D38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D484-16A1-49DD-9A91-01241BCE9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1070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766C390-4C06-7D25-D661-7B7A90AA5C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5A3DF52-5DAB-B984-832A-6E2EFE7E64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8D0FF-5D68-703A-572F-8D63B96D1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7F77-D04B-47F6-AEBA-C0D6629C3FF9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911B73-B392-0E89-2755-EAF6E9581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3D3E48-F7E1-13FE-9E95-0130BD262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D484-16A1-49DD-9A91-01241BCE9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2900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1F20C6-D423-65D6-54B8-AF7948836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11FEA6-6E23-1934-B92F-C591B3CCD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56997D-6049-A527-6B06-EEB8D3A8E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7F77-D04B-47F6-AEBA-C0D6629C3FF9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F0DB36-D345-41C0-A734-59E081282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6EB6F6-B705-71EC-66E0-58C6F5619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D484-16A1-49DD-9A91-01241BCE9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2089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F5E4CD-E108-3BCD-EC67-B8227C3D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DF0BFEE-0ABA-DAFC-0034-90B8CA16C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20405D-DB8A-FE6D-2C14-38666B22B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7F77-D04B-47F6-AEBA-C0D6629C3FF9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773A8C-2F08-1FC4-40A4-AADDC4CE9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6718D7-05EA-DD26-6089-2B3B4B817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D484-16A1-49DD-9A91-01241BCE9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4184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21E92-D0FF-9352-A247-F3072CF1D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F55D64-12EF-ACC8-B626-1B0CA46628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2E9F5A-BBCD-9DAA-11FE-267F8396B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E67DC63-10B3-98BE-96DE-B7A13E4CE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7F77-D04B-47F6-AEBA-C0D6629C3FF9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58EDD12-9852-3CA4-94FD-CD6E5706B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D3AF215-CFC2-19D7-DC05-B7398D691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D484-16A1-49DD-9A91-01241BCE9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7672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F2CE31-D42D-93EC-7533-B047ED816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A1813E-E131-44C4-47C2-137665C51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4C33054-123B-3077-05F6-02AE11E2AF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1B4C2E3-367F-D042-3D7A-37A76A3BE4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081FDF4-A0CA-B657-6272-7084A58246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2A5258F-7665-7313-D9DE-EDBAA6143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7F77-D04B-47F6-AEBA-C0D6629C3FF9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8901D54-29A3-2CDB-2AB3-F20814F1E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79A3955-A2A5-5F3E-5BBA-7B2D33769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D484-16A1-49DD-9A91-01241BCE9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140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D01F77-C5AC-FF1E-8E52-4DDE675CC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6BF4805-D606-BFC5-8406-477DB382D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7F77-D04B-47F6-AEBA-C0D6629C3FF9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2B1306F-3DF8-7435-029D-B92060CBF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2568F81-A975-FB00-8C4D-21BD3F043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D484-16A1-49DD-9A91-01241BCE9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8830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9A0C2BF-0309-715A-5AC9-770B77B2E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7F77-D04B-47F6-AEBA-C0D6629C3FF9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1336003-6662-11AF-8A55-B5017FC75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1C2BA38-336C-559D-5EBE-11B4509E0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D484-16A1-49DD-9A91-01241BCE9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8128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D88527-11BB-E3DF-D722-04CAA5126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3C0D341-0FAD-D38E-18DD-4EFB41B90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A3E333F-C719-F8C2-3A45-E0F252F3F3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3815805-60FA-339D-9FB5-1F75CD0EF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7F77-D04B-47F6-AEBA-C0D6629C3FF9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0380117-4866-EE31-BDCB-B3E0F1EF4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193B052-D4C4-959B-ECDC-34AEB3A5B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D484-16A1-49DD-9A91-01241BCE9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472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83C8CF-145E-F692-0F9C-D0391C915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B82E22B-F819-0ECF-66EC-5C1F772081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D0EA993-109C-18BA-1B18-B4788722EC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DBFCFDA-BF9B-CDE6-F72B-99C2245C1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7F77-D04B-47F6-AEBA-C0D6629C3FF9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FF55639-1A73-915F-E07F-885F8FAFC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BC3EF73-756D-9C76-71D6-E0FB27709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D484-16A1-49DD-9A91-01241BCE9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39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2FB6CF0-F495-EFEB-79CD-42D2BD15D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BE35139-3F2C-C6BA-FA0D-2B545CF014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03E570-B708-AA9C-D34C-D53087DFF7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7F7F77-D04B-47F6-AEBA-C0D6629C3FF9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B3274A-299A-8F2E-0333-217A5821B0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E9195A-1A75-6058-91B9-1E7AB96F79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01D484-16A1-49DD-9A91-01241BCE9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5540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217C79E1-626A-3621-3E7B-8DC02BCB6CE5}"/>
              </a:ext>
            </a:extLst>
          </p:cNvPr>
          <p:cNvSpPr txBox="1">
            <a:spLocks/>
          </p:cNvSpPr>
          <p:nvPr/>
        </p:nvSpPr>
        <p:spPr>
          <a:xfrm>
            <a:off x="2685845" y="1222950"/>
            <a:ext cx="6820309" cy="18539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800" dirty="0">
                <a:latin typeface="Meiryo UI" panose="020B0604030504040204" pitchFamily="34" charset="-128"/>
                <a:ea typeface="Meiryo UI" panose="020B0604030504040204" pitchFamily="34" charset="-128"/>
              </a:rPr>
              <a:t>令和８年度</a:t>
            </a:r>
            <a:br>
              <a:rPr lang="en-US" altLang="ja-JP" sz="4000" dirty="0">
                <a:latin typeface="Meiryo UI" panose="020B0604030504040204" pitchFamily="34" charset="-128"/>
                <a:ea typeface="Meiryo UI" panose="020B0604030504040204" pitchFamily="34" charset="-128"/>
              </a:rPr>
            </a:br>
            <a:r>
              <a:rPr lang="ja-JP" altLang="en-US" sz="4000" dirty="0">
                <a:latin typeface="Meiryo UI" panose="020B0604030504040204" pitchFamily="34" charset="-128"/>
                <a:ea typeface="Meiryo UI" panose="020B0604030504040204" pitchFamily="34" charset="-128"/>
              </a:rPr>
              <a:t>こどもスマイルムーブメント大賞</a:t>
            </a:r>
            <a:br>
              <a:rPr lang="en-US" altLang="ja-JP" sz="4000" dirty="0">
                <a:latin typeface="Meiryo UI" panose="020B0604030504040204" pitchFamily="34" charset="-128"/>
                <a:ea typeface="Meiryo UI" panose="020B0604030504040204" pitchFamily="34" charset="-128"/>
              </a:rPr>
            </a:br>
            <a:r>
              <a:rPr lang="ja-JP" altLang="en-US" sz="4000" dirty="0">
                <a:latin typeface="Meiryo UI" panose="020B0604030504040204" pitchFamily="34" charset="-128"/>
                <a:ea typeface="Meiryo UI" panose="020B0604030504040204" pitchFamily="34" charset="-128"/>
              </a:rPr>
              <a:t>取組概要書</a:t>
            </a:r>
          </a:p>
        </p:txBody>
      </p:sp>
      <p:graphicFrame>
        <p:nvGraphicFramePr>
          <p:cNvPr id="5" name="表 15">
            <a:extLst>
              <a:ext uri="{FF2B5EF4-FFF2-40B4-BE49-F238E27FC236}">
                <a16:creationId xmlns:a16="http://schemas.microsoft.com/office/drawing/2014/main" id="{E8B97EC2-1D3D-F500-6B4E-F02A0142D2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103539"/>
              </p:ext>
            </p:extLst>
          </p:nvPr>
        </p:nvGraphicFramePr>
        <p:xfrm>
          <a:off x="893451" y="3270380"/>
          <a:ext cx="10405095" cy="2938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0015">
                  <a:extLst>
                    <a:ext uri="{9D8B030D-6E8A-4147-A177-3AD203B41FA5}">
                      <a16:colId xmlns:a16="http://schemas.microsoft.com/office/drawing/2014/main" val="2138157011"/>
                    </a:ext>
                  </a:extLst>
                </a:gridCol>
                <a:gridCol w="8015080">
                  <a:extLst>
                    <a:ext uri="{9D8B030D-6E8A-4147-A177-3AD203B41FA5}">
                      <a16:colId xmlns:a16="http://schemas.microsoft.com/office/drawing/2014/main" val="3620918358"/>
                    </a:ext>
                  </a:extLst>
                </a:gridCol>
              </a:tblGrid>
              <a:tr h="4039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i="0" dirty="0">
                          <a:solidFill>
                            <a:sysClr val="windowText" lastClr="00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ふりがな</a:t>
                      </a:r>
                    </a:p>
                  </a:txBody>
                  <a:tcPr marL="147265" marR="1472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0" i="0" dirty="0">
                        <a:solidFill>
                          <a:sysClr val="windowText" lastClr="000000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marL="147265" marR="14726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1527674"/>
                  </a:ext>
                </a:extLst>
              </a:tr>
              <a:tr h="74834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dirty="0">
                          <a:solidFill>
                            <a:sysClr val="windowText" lastClr="00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企業・団体名</a:t>
                      </a:r>
                    </a:p>
                  </a:txBody>
                  <a:tcPr marL="147265" marR="147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0" i="0" dirty="0">
                        <a:solidFill>
                          <a:sysClr val="windowText" lastClr="000000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marL="147265" marR="1472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5453920"/>
                  </a:ext>
                </a:extLst>
              </a:tr>
              <a:tr h="448868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dirty="0">
                          <a:solidFill>
                            <a:sysClr val="windowText" lastClr="00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ふりがな</a:t>
                      </a:r>
                    </a:p>
                  </a:txBody>
                  <a:tcPr marL="144946" marR="147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i="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marL="144946" marR="1472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2788864"/>
                  </a:ext>
                </a:extLst>
              </a:tr>
              <a:tr h="698798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dirty="0">
                          <a:solidFill>
                            <a:sysClr val="windowText" lastClr="00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担当者名</a:t>
                      </a:r>
                    </a:p>
                  </a:txBody>
                  <a:tcPr marL="147265" marR="147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i="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marL="147265" marR="1472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8013984"/>
                  </a:ext>
                </a:extLst>
              </a:tr>
              <a:tr h="638112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dirty="0">
                          <a:solidFill>
                            <a:sysClr val="windowText" lastClr="00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応募部門</a:t>
                      </a:r>
                      <a:endParaRPr kumimoji="1" lang="en-US" altLang="ja-JP" sz="1400" b="0" i="0" dirty="0">
                        <a:solidFill>
                          <a:sysClr val="windowText" lastClr="000000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dirty="0">
                          <a:solidFill>
                            <a:sysClr val="windowText" lastClr="00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（どちらかに〇）</a:t>
                      </a:r>
                    </a:p>
                  </a:txBody>
                  <a:tcPr marL="57979" marR="57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子供部門　　　・　　　子育て応援部門</a:t>
                      </a:r>
                    </a:p>
                  </a:txBody>
                  <a:tcPr marL="147265" marR="147265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9331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7455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C3072-DACF-8B9A-A976-B312E85A0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5">
            <a:extLst>
              <a:ext uri="{FF2B5EF4-FFF2-40B4-BE49-F238E27FC236}">
                <a16:creationId xmlns:a16="http://schemas.microsoft.com/office/drawing/2014/main" id="{F0FAFE94-7E94-A029-803B-3803804AE0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636502"/>
              </p:ext>
            </p:extLst>
          </p:nvPr>
        </p:nvGraphicFramePr>
        <p:xfrm>
          <a:off x="272261" y="401801"/>
          <a:ext cx="11647477" cy="61389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7477">
                  <a:extLst>
                    <a:ext uri="{9D8B030D-6E8A-4147-A177-3AD203B41FA5}">
                      <a16:colId xmlns:a16="http://schemas.microsoft.com/office/drawing/2014/main" val="2138157011"/>
                    </a:ext>
                  </a:extLst>
                </a:gridCol>
              </a:tblGrid>
              <a:tr h="496021">
                <a:tc>
                  <a:txBody>
                    <a:bodyPr/>
                    <a:lstStyle/>
                    <a:p>
                      <a:r>
                        <a:rPr lang="ja-JP" altLang="en-US" sz="1800" b="0" i="0" dirty="0">
                          <a:solidFill>
                            <a:sysClr val="windowText" lastClr="00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１</a:t>
                      </a:r>
                      <a:r>
                        <a:rPr lang="en-US" altLang="ja-JP" sz="1800" b="0" i="0" dirty="0">
                          <a:solidFill>
                            <a:sysClr val="windowText" lastClr="00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.</a:t>
                      </a:r>
                      <a:r>
                        <a:rPr lang="ja-JP" altLang="en-US" sz="1800" b="0" i="0" dirty="0">
                          <a:solidFill>
                            <a:sysClr val="windowText" lastClr="00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取組詳細（課題や内容）</a:t>
                      </a:r>
                      <a:endParaRPr kumimoji="1" lang="ja-JP" altLang="en-US" sz="1600" b="0" i="0" dirty="0">
                        <a:solidFill>
                          <a:sysClr val="windowText" lastClr="000000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527674"/>
                  </a:ext>
                </a:extLst>
              </a:tr>
              <a:tr h="41335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実施に至った背景や課題等を踏まえて、取組の詳細を記載してください。</a:t>
                      </a:r>
                      <a:endParaRPr kumimoji="1" lang="ja-JP" altLang="en-US" sz="1400" b="0" i="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2788864"/>
                  </a:ext>
                </a:extLst>
              </a:tr>
              <a:tr h="5229585">
                <a:tc>
                  <a:txBody>
                    <a:bodyPr/>
                    <a:lstStyle/>
                    <a:p>
                      <a:pPr algn="l"/>
                      <a:endParaRPr kumimoji="1" lang="ja-JP" altLang="en-US" b="0" i="0" dirty="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940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9244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8D7EB-2E04-14A9-5380-73A617500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5">
            <a:extLst>
              <a:ext uri="{FF2B5EF4-FFF2-40B4-BE49-F238E27FC236}">
                <a16:creationId xmlns:a16="http://schemas.microsoft.com/office/drawing/2014/main" id="{588430CF-20F7-CFD4-4B64-00B7258AF8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4726101"/>
              </p:ext>
            </p:extLst>
          </p:nvPr>
        </p:nvGraphicFramePr>
        <p:xfrm>
          <a:off x="272261" y="411131"/>
          <a:ext cx="11647477" cy="6120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7477">
                  <a:extLst>
                    <a:ext uri="{9D8B030D-6E8A-4147-A177-3AD203B41FA5}">
                      <a16:colId xmlns:a16="http://schemas.microsoft.com/office/drawing/2014/main" val="2138157011"/>
                    </a:ext>
                  </a:extLst>
                </a:gridCol>
              </a:tblGrid>
              <a:tr h="494513">
                <a:tc>
                  <a:txBody>
                    <a:bodyPr/>
                    <a:lstStyle/>
                    <a:p>
                      <a:r>
                        <a:rPr lang="ja-JP" altLang="en-US" sz="18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２</a:t>
                      </a:r>
                      <a:r>
                        <a:rPr lang="en-US" altLang="ja-JP" sz="18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.</a:t>
                      </a:r>
                      <a:r>
                        <a:rPr lang="ja-JP" altLang="en-US" sz="18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取組における先進性・オリジナリティ</a:t>
                      </a:r>
                      <a:endParaRPr kumimoji="1" lang="ja-JP" altLang="en-US" sz="1600" b="0" i="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527674"/>
                  </a:ext>
                </a:extLst>
              </a:tr>
              <a:tr h="41209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取組やそのプロセスにおいて、</a:t>
                      </a:r>
                      <a:r>
                        <a:rPr lang="ja-JP" altLang="en-US" sz="14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特長的・</a:t>
                      </a:r>
                      <a:r>
                        <a:rPr kumimoji="1" lang="ja-JP" altLang="en-US" sz="14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先進</a:t>
                      </a:r>
                      <a:r>
                        <a:rPr lang="ja-JP" altLang="en-US" sz="14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的・オリジナリティ</a:t>
                      </a:r>
                      <a:r>
                        <a:rPr kumimoji="1" lang="ja-JP" altLang="en-US" sz="14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がある</a:t>
                      </a:r>
                      <a:r>
                        <a:rPr lang="ja-JP" altLang="en-US" sz="14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こと</a:t>
                      </a:r>
                      <a:r>
                        <a:rPr kumimoji="1" lang="ja-JP" altLang="en-US" sz="14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を記載してください。​</a:t>
                      </a:r>
                      <a:endParaRPr kumimoji="1" lang="en-US" altLang="ja-JP" sz="1400" b="0" i="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2788864"/>
                  </a:ext>
                </a:extLst>
              </a:tr>
              <a:tr h="5213689">
                <a:tc>
                  <a:txBody>
                    <a:bodyPr/>
                    <a:lstStyle/>
                    <a:p>
                      <a:pPr algn="l"/>
                      <a:endParaRPr kumimoji="1" lang="ja-JP" altLang="en-US" b="0" i="0" dirty="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940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5129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25BF3B-1BEC-EBF1-4782-557217A70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5">
            <a:extLst>
              <a:ext uri="{FF2B5EF4-FFF2-40B4-BE49-F238E27FC236}">
                <a16:creationId xmlns:a16="http://schemas.microsoft.com/office/drawing/2014/main" id="{A9564213-4323-A8AD-C02C-CB05F710F1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119714"/>
              </p:ext>
            </p:extLst>
          </p:nvPr>
        </p:nvGraphicFramePr>
        <p:xfrm>
          <a:off x="272261" y="420463"/>
          <a:ext cx="11647477" cy="6110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7477">
                  <a:extLst>
                    <a:ext uri="{9D8B030D-6E8A-4147-A177-3AD203B41FA5}">
                      <a16:colId xmlns:a16="http://schemas.microsoft.com/office/drawing/2014/main" val="2138157011"/>
                    </a:ext>
                  </a:extLst>
                </a:gridCol>
              </a:tblGrid>
              <a:tr h="493759">
                <a:tc>
                  <a:txBody>
                    <a:bodyPr/>
                    <a:lstStyle/>
                    <a:p>
                      <a:r>
                        <a:rPr lang="ja-JP" altLang="en-US" sz="18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３</a:t>
                      </a:r>
                      <a:r>
                        <a:rPr lang="en-US" altLang="ja-JP" sz="18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.</a:t>
                      </a:r>
                      <a:r>
                        <a:rPr lang="ja-JP" altLang="en-US" sz="18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取組における課題解決性・社会貢献度</a:t>
                      </a:r>
                      <a:endParaRPr kumimoji="1" lang="ja-JP" altLang="en-US" sz="1600" b="0" i="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527674"/>
                  </a:ext>
                </a:extLst>
              </a:tr>
              <a:tr h="41146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ja-JP" sz="1400" b="0" i="0" kern="12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子供・子育て世代のニーズを捉え、社会課題等の解決に資する取組であること</a:t>
                      </a:r>
                      <a:r>
                        <a:rPr kumimoji="1" lang="ja-JP" altLang="en-US" sz="1400" b="0" i="0" kern="12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を記載してください。</a:t>
                      </a:r>
                      <a:endParaRPr kumimoji="1" lang="ja-JP" altLang="ja-JP" sz="1400" b="0" i="0" kern="120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2788864"/>
                  </a:ext>
                </a:extLst>
              </a:tr>
              <a:tr h="5205741">
                <a:tc>
                  <a:txBody>
                    <a:bodyPr/>
                    <a:lstStyle/>
                    <a:p>
                      <a:pPr algn="l"/>
                      <a:endParaRPr kumimoji="1" lang="ja-JP" altLang="en-US" b="0" i="0" dirty="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940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5829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4B843-FB51-67DA-19DC-C69435DF7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5">
            <a:extLst>
              <a:ext uri="{FF2B5EF4-FFF2-40B4-BE49-F238E27FC236}">
                <a16:creationId xmlns:a16="http://schemas.microsoft.com/office/drawing/2014/main" id="{A31C7671-5D15-90B5-5954-3841390608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17407"/>
              </p:ext>
            </p:extLst>
          </p:nvPr>
        </p:nvGraphicFramePr>
        <p:xfrm>
          <a:off x="272261" y="410839"/>
          <a:ext cx="11647477" cy="6139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7477">
                  <a:extLst>
                    <a:ext uri="{9D8B030D-6E8A-4147-A177-3AD203B41FA5}">
                      <a16:colId xmlns:a16="http://schemas.microsoft.com/office/drawing/2014/main" val="2138157011"/>
                    </a:ext>
                  </a:extLst>
                </a:gridCol>
              </a:tblGrid>
              <a:tr h="496045">
                <a:tc>
                  <a:txBody>
                    <a:bodyPr/>
                    <a:lstStyle/>
                    <a:p>
                      <a:r>
                        <a:rPr lang="ja-JP" altLang="en-US" sz="18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４</a:t>
                      </a:r>
                      <a:r>
                        <a:rPr lang="en-US" altLang="ja-JP" sz="18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.</a:t>
                      </a:r>
                      <a:r>
                        <a:rPr lang="ja-JP" altLang="en-US" sz="18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取組における波及効果</a:t>
                      </a:r>
                      <a:endParaRPr kumimoji="1" lang="ja-JP" altLang="en-US" sz="1600" b="0" i="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527674"/>
                  </a:ext>
                </a:extLst>
              </a:tr>
              <a:tr h="41337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社会に新たな視点を提供する話題性や影響をもたらし、</a:t>
                      </a:r>
                      <a:r>
                        <a:rPr lang="ja-JP" altLang="en-US" sz="14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他企業・団体への波及効果が期待できること</a:t>
                      </a:r>
                      <a:r>
                        <a:rPr kumimoji="1" lang="ja-JP" altLang="en-US" sz="14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を記載してください。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2788864"/>
                  </a:ext>
                </a:extLst>
              </a:tr>
              <a:tr h="5229836">
                <a:tc>
                  <a:txBody>
                    <a:bodyPr/>
                    <a:lstStyle/>
                    <a:p>
                      <a:pPr algn="l"/>
                      <a:endParaRPr kumimoji="1" lang="ja-JP" altLang="en-US" b="0" i="0" dirty="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940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428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BF38B8-1235-19BD-6A20-B71C705648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5">
            <a:extLst>
              <a:ext uri="{FF2B5EF4-FFF2-40B4-BE49-F238E27FC236}">
                <a16:creationId xmlns:a16="http://schemas.microsoft.com/office/drawing/2014/main" id="{C8689E8F-16AB-971B-7AC1-53C4363A41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485013"/>
              </p:ext>
            </p:extLst>
          </p:nvPr>
        </p:nvGraphicFramePr>
        <p:xfrm>
          <a:off x="272261" y="411131"/>
          <a:ext cx="11647478" cy="6201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5829">
                  <a:extLst>
                    <a:ext uri="{9D8B030D-6E8A-4147-A177-3AD203B41FA5}">
                      <a16:colId xmlns:a16="http://schemas.microsoft.com/office/drawing/2014/main" val="2138157011"/>
                    </a:ext>
                  </a:extLst>
                </a:gridCol>
                <a:gridCol w="9941649">
                  <a:extLst>
                    <a:ext uri="{9D8B030D-6E8A-4147-A177-3AD203B41FA5}">
                      <a16:colId xmlns:a16="http://schemas.microsoft.com/office/drawing/2014/main" val="3636576996"/>
                    </a:ext>
                  </a:extLst>
                </a:gridCol>
              </a:tblGrid>
              <a:tr h="471600">
                <a:tc gridSpan="2">
                  <a:txBody>
                    <a:bodyPr/>
                    <a:lstStyle/>
                    <a:p>
                      <a:r>
                        <a:rPr lang="ja-JP" altLang="en-US" sz="1800" b="0" i="0" dirty="0">
                          <a:solidFill>
                            <a:sysClr val="windowText" lastClr="00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５</a:t>
                      </a:r>
                      <a:r>
                        <a:rPr lang="en-US" altLang="ja-JP" sz="1800" b="0" i="0" dirty="0">
                          <a:solidFill>
                            <a:sysClr val="windowText" lastClr="00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.</a:t>
                      </a:r>
                      <a:r>
                        <a:rPr lang="ja-JP" altLang="en-US" sz="1800" b="0" i="0" dirty="0">
                          <a:solidFill>
                            <a:sysClr val="windowText" lastClr="00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取組を実施した期間と今後の計画</a:t>
                      </a:r>
                      <a:endParaRPr kumimoji="1" lang="ja-JP" altLang="en-US" sz="1800" b="0" i="0" dirty="0">
                        <a:solidFill>
                          <a:sysClr val="windowText" lastClr="000000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527674"/>
                  </a:ext>
                </a:extLst>
              </a:tr>
              <a:tr h="392400">
                <a:tc gridSpan="2">
                  <a:txBody>
                    <a:bodyPr/>
                    <a:lstStyle/>
                    <a:p>
                      <a:r>
                        <a:rPr kumimoji="1" lang="ja-JP" altLang="en-US" sz="14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取組を実施してきた期間</a:t>
                      </a:r>
                      <a:r>
                        <a:rPr kumimoji="1" lang="en-US" altLang="ja-JP" sz="14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(</a:t>
                      </a:r>
                      <a:r>
                        <a:rPr kumimoji="1" lang="ja-JP" altLang="en-US" sz="14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見込みの期間も可</a:t>
                      </a:r>
                      <a:r>
                        <a:rPr kumimoji="1" lang="en-US" altLang="ja-JP" sz="14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)</a:t>
                      </a:r>
                      <a:r>
                        <a:rPr kumimoji="1" lang="ja-JP" altLang="en-US" sz="14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を記載し、引き続き取組を実施する場合は、今後の計画を記載してください。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2788864"/>
                  </a:ext>
                </a:extLst>
              </a:tr>
              <a:tr h="14494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i="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実施期間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b="0" i="0" dirty="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940997"/>
                  </a:ext>
                </a:extLst>
              </a:tr>
              <a:tr h="38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i="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今後の計画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b="0" i="0" dirty="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9267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66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8376C-2E12-826A-A683-364EDC3BB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5">
            <a:extLst>
              <a:ext uri="{FF2B5EF4-FFF2-40B4-BE49-F238E27FC236}">
                <a16:creationId xmlns:a16="http://schemas.microsoft.com/office/drawing/2014/main" id="{33A3EDBB-0A7B-6438-1C3D-CB38A8DB9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488666"/>
              </p:ext>
            </p:extLst>
          </p:nvPr>
        </p:nvGraphicFramePr>
        <p:xfrm>
          <a:off x="272260" y="392469"/>
          <a:ext cx="11647477" cy="58373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7477">
                  <a:extLst>
                    <a:ext uri="{9D8B030D-6E8A-4147-A177-3AD203B41FA5}">
                      <a16:colId xmlns:a16="http://schemas.microsoft.com/office/drawing/2014/main" val="2138157011"/>
                    </a:ext>
                  </a:extLst>
                </a:gridCol>
              </a:tblGrid>
              <a:tr h="530504">
                <a:tc>
                  <a:txBody>
                    <a:bodyPr/>
                    <a:lstStyle/>
                    <a:p>
                      <a:r>
                        <a:rPr lang="ja-JP" altLang="en-US" sz="1800" b="0" i="0" dirty="0">
                          <a:solidFill>
                            <a:sysClr val="windowText" lastClr="00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６．その他</a:t>
                      </a:r>
                      <a:r>
                        <a:rPr lang="ja-JP" altLang="en-US" sz="18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・アピールポイント</a:t>
                      </a:r>
                      <a:endParaRPr kumimoji="1" lang="ja-JP" altLang="en-US" sz="1600" b="0" i="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527674"/>
                  </a:ext>
                </a:extLst>
              </a:tr>
              <a:tr h="442086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ja-JP" altLang="en-US" sz="14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「募集要項６ </a:t>
                      </a:r>
                      <a:r>
                        <a:rPr kumimoji="1" lang="en-US" altLang="ja-JP" sz="14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(2)</a:t>
                      </a:r>
                      <a:r>
                        <a:rPr kumimoji="1" lang="ja-JP" altLang="en-US" sz="1400" b="0" i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 審査における主な観点」で記載されている「協働性・牽引性」以降の事項に関する内容、または、その他特筆すべき内容について記載してください。</a:t>
                      </a:r>
                      <a:endParaRPr kumimoji="1" lang="ja-JP" altLang="en-US" sz="1400" b="0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2788864"/>
                  </a:ext>
                </a:extLst>
              </a:tr>
              <a:tr h="4864783">
                <a:tc>
                  <a:txBody>
                    <a:bodyPr/>
                    <a:lstStyle/>
                    <a:p>
                      <a:pPr algn="l"/>
                      <a:endParaRPr kumimoji="1" lang="ja-JP" altLang="en-US" b="0" i="0" dirty="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94099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DA75264-3121-E1C0-55AB-D8AC3BFD83C1}"/>
              </a:ext>
            </a:extLst>
          </p:cNvPr>
          <p:cNvSpPr txBox="1"/>
          <p:nvPr/>
        </p:nvSpPr>
        <p:spPr>
          <a:xfrm>
            <a:off x="272260" y="6229843"/>
            <a:ext cx="11647477" cy="60016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ja-JP" altLang="en-US" sz="1100" dirty="0">
                <a:latin typeface="Meiryo UI" panose="020B0604030504040204" pitchFamily="34" charset="-128"/>
                <a:ea typeface="Meiryo UI" panose="020B0604030504040204" pitchFamily="34" charset="-128"/>
              </a:rPr>
              <a:t>（注）  </a:t>
            </a:r>
            <a:r>
              <a:rPr lang="en-US" altLang="ja-JP" sz="1100" dirty="0">
                <a:latin typeface="Meiryo UI" panose="020B0604030504040204" pitchFamily="34" charset="-128"/>
                <a:ea typeface="Meiryo UI" panose="020B0604030504040204" pitchFamily="34" charset="-128"/>
              </a:rPr>
              <a:t>1</a:t>
            </a:r>
            <a:r>
              <a:rPr lang="ja-JP" altLang="en-US" sz="1100" dirty="0">
                <a:latin typeface="Meiryo UI" panose="020B0604030504040204" pitchFamily="34" charset="-128"/>
                <a:ea typeface="Meiryo UI" panose="020B0604030504040204" pitchFamily="34" charset="-128"/>
              </a:rPr>
              <a:t>．用紙は、</a:t>
            </a:r>
            <a:r>
              <a:rPr lang="ja-JP" altLang="en" sz="1100" dirty="0">
                <a:latin typeface="Meiryo UI" panose="020B0604030504040204" pitchFamily="34" charset="-128"/>
                <a:ea typeface="Meiryo UI" panose="020B0604030504040204" pitchFamily="34" charset="-128"/>
              </a:rPr>
              <a:t>Ａ４</a:t>
            </a:r>
            <a:r>
              <a:rPr lang="ja-JP" altLang="en-US" sz="1100" dirty="0">
                <a:latin typeface="Meiryo UI" panose="020B0604030504040204" pitchFamily="34" charset="-128"/>
                <a:ea typeface="Meiryo UI" panose="020B0604030504040204" pitchFamily="34" charset="-128"/>
              </a:rPr>
              <a:t>サイズを使用してください。 </a:t>
            </a:r>
            <a:endParaRPr lang="en-US" altLang="ja-JP" sz="11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r>
              <a:rPr lang="ja-JP" altLang="en-US" sz="1100" dirty="0">
                <a:latin typeface="Meiryo UI" panose="020B0604030504040204" pitchFamily="34" charset="-128"/>
                <a:ea typeface="Meiryo UI" panose="020B0604030504040204" pitchFamily="34" charset="-128"/>
              </a:rPr>
              <a:t>           </a:t>
            </a:r>
            <a:r>
              <a:rPr lang="en-US" altLang="ja-JP" sz="1100" dirty="0">
                <a:latin typeface="Meiryo UI" panose="020B0604030504040204" pitchFamily="34" charset="-128"/>
                <a:ea typeface="Meiryo UI" panose="020B0604030504040204" pitchFamily="34" charset="-128"/>
              </a:rPr>
              <a:t>2.  </a:t>
            </a:r>
            <a:r>
              <a:rPr lang="ja-JP" altLang="en-US" sz="1100" dirty="0">
                <a:latin typeface="Meiryo UI" panose="020B0604030504040204" pitchFamily="34" charset="-128"/>
                <a:ea typeface="Meiryo UI" panose="020B0604030504040204" pitchFamily="34" charset="-128"/>
              </a:rPr>
              <a:t>記載欄が不足する場合は、適宜、欄を拡張して記載してください。 ただし最大</a:t>
            </a:r>
            <a:r>
              <a:rPr lang="en-US" altLang="ja-JP" sz="1100" dirty="0">
                <a:latin typeface="Meiryo UI" panose="020B0604030504040204" pitchFamily="34" charset="-128"/>
                <a:ea typeface="Meiryo UI" panose="020B0604030504040204" pitchFamily="34" charset="-128"/>
              </a:rPr>
              <a:t>6</a:t>
            </a:r>
            <a:r>
              <a:rPr lang="ja-JP" altLang="en-US" sz="1100" dirty="0">
                <a:latin typeface="Meiryo UI" panose="020B0604030504040204" pitchFamily="34" charset="-128"/>
                <a:ea typeface="Meiryo UI" panose="020B0604030504040204" pitchFamily="34" charset="-128"/>
              </a:rPr>
              <a:t>枚（表紙は除く）にしてください。</a:t>
            </a:r>
            <a:endParaRPr lang="en-US" altLang="ja-JP" sz="11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r>
              <a:rPr lang="ja-JP" altLang="en-US" sz="1100" dirty="0">
                <a:latin typeface="Meiryo UI" panose="020B0604030504040204" pitchFamily="34" charset="-128"/>
                <a:ea typeface="Meiryo UI" panose="020B0604030504040204" pitchFamily="34" charset="-128"/>
              </a:rPr>
              <a:t>　　　　　 </a:t>
            </a:r>
            <a:r>
              <a:rPr lang="en-US" altLang="ja-JP" sz="1100" dirty="0">
                <a:latin typeface="Meiryo UI" panose="020B0604030504040204" pitchFamily="34" charset="-128"/>
                <a:ea typeface="Meiryo UI" panose="020B0604030504040204" pitchFamily="34" charset="-128"/>
              </a:rPr>
              <a:t>3.  </a:t>
            </a:r>
            <a:r>
              <a:rPr lang="ja-JP" altLang="en-US" sz="1100" dirty="0">
                <a:latin typeface="Meiryo UI" panose="020B0604030504040204" pitchFamily="34" charset="-128"/>
                <a:ea typeface="Meiryo UI" panose="020B0604030504040204" pitchFamily="34" charset="-128"/>
              </a:rPr>
              <a:t>記載欄に余剰がある場合は、上記形式内において、取組実績や写真等ほかの事項も記載いただいて構いません。</a:t>
            </a:r>
          </a:p>
        </p:txBody>
      </p:sp>
    </p:spTree>
    <p:extLst>
      <p:ext uri="{BB962C8B-B14F-4D97-AF65-F5344CB8AC3E}">
        <p14:creationId xmlns:p14="http://schemas.microsoft.com/office/powerpoint/2010/main" val="2130429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SLIDEVIEWED" val="2147376831,12,応募件数とその内訳"/>
  <p:tag name="THINKCELLUNDODONOTDELETE" val="0"/>
</p:tagLst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PwC">
  <a:themeElements>
    <a:clrScheme name="PwC Colors">
      <a:dk1>
        <a:srgbClr val="000000"/>
      </a:dk1>
      <a:lt1>
        <a:srgbClr val="FFFFFF"/>
      </a:lt1>
      <a:dk2>
        <a:srgbClr val="7D7D7D"/>
      </a:dk2>
      <a:lt2>
        <a:srgbClr val="DEDEDE"/>
      </a:lt2>
      <a:accent1>
        <a:srgbClr val="D04A02"/>
      </a:accent1>
      <a:accent2>
        <a:srgbClr val="FFB600"/>
      </a:accent2>
      <a:accent3>
        <a:srgbClr val="E0301E"/>
      </a:accent3>
      <a:accent4>
        <a:srgbClr val="EB8C00"/>
      </a:accent4>
      <a:accent5>
        <a:srgbClr val="DB536A"/>
      </a:accent5>
      <a:accent6>
        <a:srgbClr val="464646"/>
      </a:accent6>
      <a:hlink>
        <a:srgbClr val="D04A02"/>
      </a:hlink>
      <a:folHlink>
        <a:srgbClr val="DB536A"/>
      </a:folHlink>
    </a:clrScheme>
    <a:fontScheme name="PwC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PwC Effects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127000" dist="63500" dir="2700000" algn="b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ln>
          <a:noFill/>
        </a:ln>
      </a:spPr>
      <a:bodyPr/>
      <a:lstStyle>
        <a:defPPr algn="ctr">
          <a:lnSpc>
            <a:spcPct val="100000"/>
          </a:lnSpc>
          <a:defRPr sz="1600"/>
        </a:defPPr>
      </a:lstStyle>
      <a:style>
        <a:lnRef idx="0">
          <a:schemeClr val="accent1"/>
        </a:lnRef>
        <a:fillRef idx="1">
          <a:schemeClr val="accent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 cap="sq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dk1"/>
        </a:effectRef>
        <a:fontRef idx="minor">
          <a:schemeClr val="lt1"/>
        </a:fontRef>
      </a:style>
    </a:lnDef>
    <a:txDef>
      <a:spPr>
        <a:noFill/>
      </a:spPr>
      <a:bodyPr wrap="square" lIns="0" tIns="0" rIns="0" bIns="0" rtlCol="0"/>
      <a:lstStyle>
        <a:defPPr marL="182880" indent="-182880">
          <a:lnSpc>
            <a:spcPct val="100000"/>
          </a:lnSpc>
          <a:spcAft>
            <a:spcPts val="600"/>
          </a:spcAft>
          <a:buSzPct val="100000"/>
          <a:buFont typeface="Arial"/>
          <a:buChar char="•"/>
          <a:defRPr sz="1600"/>
        </a:defPPr>
      </a:lstStyle>
    </a:txDef>
  </a:objectDefaults>
  <a:extraClrSchemeLst/>
  <a:custClrLst>
    <a:custClr name="Dark Orange 2">
      <a:srgbClr val="571F01"/>
    </a:custClr>
    <a:custClr name="Dark Orange 1">
      <a:srgbClr val="933401"/>
    </a:custClr>
    <a:custClr name="Primary Orange">
      <a:srgbClr val="D04A02"/>
    </a:custClr>
    <a:custClr name="Light Orange 1">
      <a:srgbClr val="FD6412"/>
    </a:custClr>
    <a:custClr name="Light Orange 2">
      <a:srgbClr val="FEB791"/>
    </a:custClr>
    <a:custClr name="Dark Tangerine 2">
      <a:srgbClr val="714300"/>
    </a:custClr>
    <a:custClr name="Dark Tangerine 1">
      <a:srgbClr val="AE6800"/>
    </a:custClr>
    <a:custClr name="Primary Tangerine">
      <a:srgbClr val="EB8C00"/>
    </a:custClr>
    <a:custClr name="Light Tangerine 1">
      <a:srgbClr val="FFA929"/>
    </a:custClr>
    <a:custClr name="Light Tangerine 2">
      <a:srgbClr val="FFDCA9"/>
    </a:custClr>
    <a:custClr name="Dark Yellow 2">
      <a:srgbClr val="855F00"/>
    </a:custClr>
    <a:custClr name="Dark Yellow 1">
      <a:srgbClr val="C28A00"/>
    </a:custClr>
    <a:custClr name="Primary Yellow">
      <a:srgbClr val="FFB600"/>
    </a:custClr>
    <a:custClr name="Light Yellow 1">
      <a:srgbClr val="FFC83D"/>
    </a:custClr>
    <a:custClr name="Light Yellow 2">
      <a:srgbClr val="FFECBD"/>
    </a:custClr>
    <a:custClr name="Dark Rose 2">
      <a:srgbClr val="6E2A35"/>
    </a:custClr>
    <a:custClr name="Dark Rose 1">
      <a:srgbClr val="A43E50"/>
    </a:custClr>
    <a:custClr name="Primary Rose">
      <a:srgbClr val="DB536A"/>
    </a:custClr>
    <a:custClr name="Light Rose 1">
      <a:srgbClr val="E27588"/>
    </a:custClr>
    <a:custClr name="Light Rose 2">
      <a:srgbClr val="F1BAC3"/>
    </a:custClr>
    <a:custClr name="Dark Red 2">
      <a:srgbClr val="741910"/>
    </a:custClr>
    <a:custClr name="Dark Red 1">
      <a:srgbClr val="AA2417"/>
    </a:custClr>
    <a:custClr name="Primary Red">
      <a:srgbClr val="E0301E"/>
    </a:custClr>
    <a:custClr name="Light Red 1">
      <a:srgbClr val="E86153"/>
    </a:custClr>
    <a:custClr name="Light Red 2">
      <a:srgbClr val="F7C8C4"/>
    </a:custClr>
    <a:custClr name="Black">
      <a:srgbClr val="000000"/>
    </a:custClr>
    <a:custClr name="Dark Grey">
      <a:srgbClr val="2D2D2D"/>
    </a:custClr>
    <a:custClr name="Medium Grey">
      <a:srgbClr val="464646"/>
    </a:custClr>
    <a:custClr name="Grey">
      <a:srgbClr val="7D7D7D"/>
    </a:custClr>
    <a:custClr name="Light Grey">
      <a:srgbClr val="DEDEDE"/>
    </a:custClr>
    <a:custClr name="Dark Purple 2">
      <a:srgbClr val="4B06B2"/>
    </a:custClr>
    <a:custClr name="Dark Purple 1">
      <a:srgbClr val="6A1CE2"/>
    </a:custClr>
    <a:custClr name="Secondary Purple">
      <a:srgbClr val="9013FE"/>
    </a:custClr>
    <a:custClr name="Light Purple 1">
      <a:srgbClr val="B15AFE"/>
    </a:custClr>
    <a:custClr name="Light Purple 2">
      <a:srgbClr val="DEB8FF"/>
    </a:custClr>
    <a:custClr name="Dark Blue 2">
      <a:srgbClr val="003DAB"/>
    </a:custClr>
    <a:custClr name="Dark Blue 1">
      <a:srgbClr val="0060D7"/>
    </a:custClr>
    <a:custClr name="Secondary Blue">
      <a:srgbClr val="0089EB"/>
    </a:custClr>
    <a:custClr name="Light Blue 1">
      <a:srgbClr val="4DACF1"/>
    </a:custClr>
    <a:custClr name="Light Blue 2">
      <a:srgbClr val="B3DCF9"/>
    </a:custClr>
    <a:custClr name="Dark Green 2">
      <a:srgbClr val="175C2C"/>
    </a:custClr>
    <a:custClr name="Dark Green 1">
      <a:srgbClr val="2C8646"/>
    </a:custClr>
    <a:custClr name="Secondary Green">
      <a:srgbClr val="4EB523"/>
    </a:custClr>
    <a:custClr name="Light Green 1">
      <a:srgbClr val="86DB4F"/>
    </a:custClr>
    <a:custClr name="Light Green 2">
      <a:srgbClr val="C4FC9F"/>
    </a:custClr>
    <a:custClr name="Status Red">
      <a:srgbClr val="E0301E"/>
    </a:custClr>
    <a:custClr name="Status Yellow">
      <a:srgbClr val="FFB600"/>
    </a:custClr>
    <a:custClr name="Status Green">
      <a:srgbClr val="175C2C"/>
    </a:custClr>
  </a:custClrLst>
</a:theme>
</file>

<file path=ppt/theme/theme3.xml><?xml version="1.0" encoding="utf-8"?>
<a:theme xmlns:a="http://schemas.openxmlformats.org/drawingml/2006/main" name="PwC">
  <a:themeElements>
    <a:clrScheme name="PwC Colors">
      <a:dk1>
        <a:srgbClr val="000000"/>
      </a:dk1>
      <a:lt1>
        <a:srgbClr val="FFFFFF"/>
      </a:lt1>
      <a:dk2>
        <a:srgbClr val="7D7D7D"/>
      </a:dk2>
      <a:lt2>
        <a:srgbClr val="DEDEDE"/>
      </a:lt2>
      <a:accent1>
        <a:srgbClr val="D04A02"/>
      </a:accent1>
      <a:accent2>
        <a:srgbClr val="FFB600"/>
      </a:accent2>
      <a:accent3>
        <a:srgbClr val="E0301E"/>
      </a:accent3>
      <a:accent4>
        <a:srgbClr val="EB8C00"/>
      </a:accent4>
      <a:accent5>
        <a:srgbClr val="DB536A"/>
      </a:accent5>
      <a:accent6>
        <a:srgbClr val="464646"/>
      </a:accent6>
      <a:hlink>
        <a:srgbClr val="D04A02"/>
      </a:hlink>
      <a:folHlink>
        <a:srgbClr val="DB536A"/>
      </a:folHlink>
    </a:clrScheme>
    <a:fontScheme name="PwC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PwC Effects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127000" dist="63500" dir="2700000" algn="b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ln>
          <a:noFill/>
        </a:ln>
      </a:spPr>
      <a:bodyPr/>
      <a:lstStyle>
        <a:defPPr algn="ctr">
          <a:lnSpc>
            <a:spcPct val="100000"/>
          </a:lnSpc>
          <a:defRPr sz="1600"/>
        </a:defPPr>
      </a:lstStyle>
      <a:style>
        <a:lnRef idx="0">
          <a:schemeClr val="accent1"/>
        </a:lnRef>
        <a:fillRef idx="1">
          <a:schemeClr val="accent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 cap="sq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dk1"/>
        </a:effectRef>
        <a:fontRef idx="minor">
          <a:schemeClr val="lt1"/>
        </a:fontRef>
      </a:style>
    </a:lnDef>
    <a:txDef>
      <a:spPr>
        <a:noFill/>
      </a:spPr>
      <a:bodyPr wrap="square" lIns="0" tIns="0" rIns="0" bIns="0" rtlCol="0"/>
      <a:lstStyle>
        <a:defPPr marL="182880" indent="-182880">
          <a:lnSpc>
            <a:spcPct val="100000"/>
          </a:lnSpc>
          <a:spcAft>
            <a:spcPts val="600"/>
          </a:spcAft>
          <a:buSzPct val="100000"/>
          <a:buFont typeface="Arial"/>
          <a:buChar char="•"/>
          <a:defRPr sz="1600"/>
        </a:defPPr>
      </a:lstStyle>
    </a:txDef>
  </a:objectDefaults>
  <a:extraClrSchemeLst/>
  <a:custClrLst>
    <a:custClr name="Dark Orange 2">
      <a:srgbClr val="571F01"/>
    </a:custClr>
    <a:custClr name="Dark Orange 1">
      <a:srgbClr val="933401"/>
    </a:custClr>
    <a:custClr name="Primary Orange">
      <a:srgbClr val="D04A02"/>
    </a:custClr>
    <a:custClr name="Light Orange 1">
      <a:srgbClr val="FD6412"/>
    </a:custClr>
    <a:custClr name="Light Orange 2">
      <a:srgbClr val="FEB791"/>
    </a:custClr>
    <a:custClr name="Dark Tangerine 2">
      <a:srgbClr val="714300"/>
    </a:custClr>
    <a:custClr name="Dark Tangerine 1">
      <a:srgbClr val="AE6800"/>
    </a:custClr>
    <a:custClr name="Primary Tangerine">
      <a:srgbClr val="EB8C00"/>
    </a:custClr>
    <a:custClr name="Light Tangerine 1">
      <a:srgbClr val="FFA929"/>
    </a:custClr>
    <a:custClr name="Light Tangerine 2">
      <a:srgbClr val="FFDCA9"/>
    </a:custClr>
    <a:custClr name="Dark Yellow 2">
      <a:srgbClr val="855F00"/>
    </a:custClr>
    <a:custClr name="Dark Yellow 1">
      <a:srgbClr val="C28A00"/>
    </a:custClr>
    <a:custClr name="Primary Yellow">
      <a:srgbClr val="FFB600"/>
    </a:custClr>
    <a:custClr name="Light Yellow 1">
      <a:srgbClr val="FFC83D"/>
    </a:custClr>
    <a:custClr name="Light Yellow 2">
      <a:srgbClr val="FFECBD"/>
    </a:custClr>
    <a:custClr name="Dark Rose 2">
      <a:srgbClr val="6E2A35"/>
    </a:custClr>
    <a:custClr name="Dark Rose 1">
      <a:srgbClr val="A43E50"/>
    </a:custClr>
    <a:custClr name="Primary Rose">
      <a:srgbClr val="DB536A"/>
    </a:custClr>
    <a:custClr name="Light Rose 1">
      <a:srgbClr val="E27588"/>
    </a:custClr>
    <a:custClr name="Light Rose 2">
      <a:srgbClr val="F1BAC3"/>
    </a:custClr>
    <a:custClr name="Dark Red 2">
      <a:srgbClr val="741910"/>
    </a:custClr>
    <a:custClr name="Dark Red 1">
      <a:srgbClr val="AA2417"/>
    </a:custClr>
    <a:custClr name="Primary Red">
      <a:srgbClr val="E0301E"/>
    </a:custClr>
    <a:custClr name="Light Red 1">
      <a:srgbClr val="E86153"/>
    </a:custClr>
    <a:custClr name="Light Red 2">
      <a:srgbClr val="F7C8C4"/>
    </a:custClr>
    <a:custClr name="Black">
      <a:srgbClr val="000000"/>
    </a:custClr>
    <a:custClr name="Dark Grey">
      <a:srgbClr val="2D2D2D"/>
    </a:custClr>
    <a:custClr name="Medium Grey">
      <a:srgbClr val="464646"/>
    </a:custClr>
    <a:custClr name="Grey">
      <a:srgbClr val="7D7D7D"/>
    </a:custClr>
    <a:custClr name="Light Grey">
      <a:srgbClr val="DEDEDE"/>
    </a:custClr>
    <a:custClr name="Dark Purple 2">
      <a:srgbClr val="4B06B2"/>
    </a:custClr>
    <a:custClr name="Dark Purple 1">
      <a:srgbClr val="6A1CE2"/>
    </a:custClr>
    <a:custClr name="Secondary Purple">
      <a:srgbClr val="9013FE"/>
    </a:custClr>
    <a:custClr name="Light Purple 1">
      <a:srgbClr val="B15AFE"/>
    </a:custClr>
    <a:custClr name="Light Purple 2">
      <a:srgbClr val="DEB8FF"/>
    </a:custClr>
    <a:custClr name="Dark Blue 2">
      <a:srgbClr val="003DAB"/>
    </a:custClr>
    <a:custClr name="Dark Blue 1">
      <a:srgbClr val="0060D7"/>
    </a:custClr>
    <a:custClr name="Secondary Blue">
      <a:srgbClr val="0089EB"/>
    </a:custClr>
    <a:custClr name="Light Blue 1">
      <a:srgbClr val="4DACF1"/>
    </a:custClr>
    <a:custClr name="Light Blue 2">
      <a:srgbClr val="B3DCF9"/>
    </a:custClr>
    <a:custClr name="Dark Green 2">
      <a:srgbClr val="175C2C"/>
    </a:custClr>
    <a:custClr name="Dark Green 1">
      <a:srgbClr val="2C8646"/>
    </a:custClr>
    <a:custClr name="Secondary Green">
      <a:srgbClr val="4EB523"/>
    </a:custClr>
    <a:custClr name="Light Green 1">
      <a:srgbClr val="86DB4F"/>
    </a:custClr>
    <a:custClr name="Light Green 2">
      <a:srgbClr val="C4FC9F"/>
    </a:custClr>
    <a:custClr name="Status Red">
      <a:srgbClr val="E0301E"/>
    </a:custClr>
    <a:custClr name="Status Yellow">
      <a:srgbClr val="FFB600"/>
    </a:custClr>
    <a:custClr name="Status Green">
      <a:srgbClr val="175C2C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6CFC5452E263F44A7845ABF931DC4D9" ma:contentTypeVersion="12" ma:contentTypeDescription="新しいドキュメントを作成します。" ma:contentTypeScope="" ma:versionID="c1d42917fcee33f19d5d73b8232d2aa3">
  <xsd:schema xmlns:xsd="http://www.w3.org/2001/XMLSchema" xmlns:xs="http://www.w3.org/2001/XMLSchema" xmlns:p="http://schemas.microsoft.com/office/2006/metadata/properties" xmlns:ns2="e707194e-268c-403a-85d5-9b54906c2a99" xmlns:ns3="6c5bfdc1-67a9-478e-812d-52eca4afe3ee" targetNamespace="http://schemas.microsoft.com/office/2006/metadata/properties" ma:root="true" ma:fieldsID="5bf6512f94728537fa729daa0a2a00a9" ns2:_="" ns3:_="">
    <xsd:import namespace="e707194e-268c-403a-85d5-9b54906c2a99"/>
    <xsd:import namespace="6c5bfdc1-67a9-478e-812d-52eca4afe3e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07194e-268c-403a-85d5-9b54906c2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1e887751-6760-42ee-8103-2ba6b2d930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5bfdc1-67a9-478e-812d-52eca4afe3ee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4da34340-a45a-49d7-b731-917d27c21814}" ma:internalName="TaxCatchAll" ma:showField="CatchAllData" ma:web="6c5bfdc1-67a9-478e-812d-52eca4afe3e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707194e-268c-403a-85d5-9b54906c2a99">
      <Terms xmlns="http://schemas.microsoft.com/office/infopath/2007/PartnerControls"/>
    </lcf76f155ced4ddcb4097134ff3c332f>
    <TaxCatchAll xmlns="6c5bfdc1-67a9-478e-812d-52eca4afe3ee" xsi:nil="true"/>
  </documentManagement>
</p:properties>
</file>

<file path=customXml/itemProps1.xml><?xml version="1.0" encoding="utf-8"?>
<ds:datastoreItem xmlns:ds="http://schemas.openxmlformats.org/officeDocument/2006/customXml" ds:itemID="{7A4288A5-CF38-4E14-9BF7-CCB27918AF27}"/>
</file>

<file path=customXml/itemProps2.xml><?xml version="1.0" encoding="utf-8"?>
<ds:datastoreItem xmlns:ds="http://schemas.openxmlformats.org/officeDocument/2006/customXml" ds:itemID="{D18114AB-B889-4394-943D-C8B5BE2F4851}"/>
</file>

<file path=customXml/itemProps3.xml><?xml version="1.0" encoding="utf-8"?>
<ds:datastoreItem xmlns:ds="http://schemas.openxmlformats.org/officeDocument/2006/customXml" ds:itemID="{92E62FDC-23B6-4B1B-8557-45E4A8B539A7}"/>
</file>

<file path=docProps/app.xml><?xml version="1.0" encoding="utf-8"?>
<Properties xmlns="http://schemas.openxmlformats.org/officeDocument/2006/extended-properties" xmlns:vt="http://schemas.openxmlformats.org/officeDocument/2006/docPropsVTypes">
  <Template>PwC_16x9_PowerPoint_Template_2018</Template>
  <TotalTime>0</TotalTime>
  <Words>333</Words>
  <Application>Microsoft Office PowerPoint</Application>
  <PresentationFormat>ワイド画面</PresentationFormat>
  <Paragraphs>25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Meiryo UI</vt:lpstr>
      <vt:lpstr>游ゴシック</vt:lpstr>
      <vt:lpstr>游ゴシック Light</vt:lpstr>
      <vt:lpstr>Arial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2026-05-20T01:33:47Z</dcterms:created>
  <dcterms:modified xsi:type="dcterms:W3CDTF">2026-05-20T01:33:54Z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0x010100F6CFC5452E263F44A7845ABF931DC4D9</vt:lpwstr>
  </property>
</Properties>
</file>