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51"/>
  </p:notesMasterIdLst>
  <p:handoutMasterIdLst>
    <p:handoutMasterId r:id="rId52"/>
  </p:handoutMasterIdLst>
  <p:sldIdLst>
    <p:sldId id="513" r:id="rId2"/>
    <p:sldId id="260" r:id="rId3"/>
    <p:sldId id="261" r:id="rId4"/>
    <p:sldId id="514" r:id="rId5"/>
    <p:sldId id="264" r:id="rId6"/>
    <p:sldId id="263" r:id="rId7"/>
    <p:sldId id="530" r:id="rId8"/>
    <p:sldId id="267" r:id="rId9"/>
    <p:sldId id="453" r:id="rId10"/>
    <p:sldId id="531" r:id="rId11"/>
    <p:sldId id="487" r:id="rId12"/>
    <p:sldId id="270" r:id="rId13"/>
    <p:sldId id="444" r:id="rId14"/>
    <p:sldId id="274" r:id="rId15"/>
    <p:sldId id="275" r:id="rId16"/>
    <p:sldId id="362" r:id="rId17"/>
    <p:sldId id="510" r:id="rId18"/>
    <p:sldId id="284" r:id="rId19"/>
    <p:sldId id="285" r:id="rId20"/>
    <p:sldId id="286" r:id="rId21"/>
    <p:sldId id="287" r:id="rId22"/>
    <p:sldId id="288" r:id="rId23"/>
    <p:sldId id="289" r:id="rId24"/>
    <p:sldId id="488" r:id="rId25"/>
    <p:sldId id="489" r:id="rId26"/>
    <p:sldId id="490" r:id="rId27"/>
    <p:sldId id="492" r:id="rId28"/>
    <p:sldId id="493" r:id="rId29"/>
    <p:sldId id="494" r:id="rId30"/>
    <p:sldId id="257" r:id="rId31"/>
    <p:sldId id="519" r:id="rId32"/>
    <p:sldId id="515" r:id="rId33"/>
    <p:sldId id="498" r:id="rId34"/>
    <p:sldId id="500" r:id="rId35"/>
    <p:sldId id="518" r:id="rId36"/>
    <p:sldId id="503" r:id="rId37"/>
    <p:sldId id="256" r:id="rId38"/>
    <p:sldId id="462" r:id="rId39"/>
    <p:sldId id="266" r:id="rId40"/>
    <p:sldId id="517" r:id="rId41"/>
    <p:sldId id="520" r:id="rId42"/>
    <p:sldId id="268" r:id="rId43"/>
    <p:sldId id="521" r:id="rId44"/>
    <p:sldId id="522" r:id="rId45"/>
    <p:sldId id="523" r:id="rId46"/>
    <p:sldId id="528" r:id="rId47"/>
    <p:sldId id="529" r:id="rId48"/>
    <p:sldId id="271" r:id="rId49"/>
    <p:sldId id="272" r:id="rId50"/>
  </p:sldIdLst>
  <p:sldSz cx="9144000" cy="6858000" type="screen4x3"/>
  <p:notesSz cx="6807200" cy="9939338"/>
  <p:embeddedFontLst>
    <p:embeddedFont>
      <p:font typeface="Century" panose="02040604050505020304" pitchFamily="18" charset="0"/>
      <p:regular r:id="rId53"/>
    </p:embeddedFont>
    <p:embeddedFont>
      <p:font typeface="メイリオ" panose="020B0604030504040204" pitchFamily="50" charset="-128"/>
      <p:regular r:id="rId54"/>
      <p:bold r:id="rId55"/>
      <p:italic r:id="rId56"/>
      <p:boldItalic r:id="rId57"/>
    </p:embeddedFont>
    <p:embeddedFont>
      <p:font typeface="メイリオ" panose="020B0604030504040204" pitchFamily="50" charset="-128"/>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iz2mxwyK4JceZ/5il2Hvy4Uc93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6"/>
    <a:srgbClr val="2EA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347C2C-DAD7-43F4-9193-E2C889DE6400}">
  <a:tblStyle styleId="{89347C2C-DAD7-43F4-9193-E2C889DE640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1" autoAdjust="0"/>
    <p:restoredTop sz="73374" autoAdjust="0"/>
  </p:normalViewPr>
  <p:slideViewPr>
    <p:cSldViewPr snapToGrid="0">
      <p:cViewPr varScale="1">
        <p:scale>
          <a:sx n="53" d="100"/>
          <a:sy n="53" d="100"/>
        </p:scale>
        <p:origin x="1531" y="58"/>
      </p:cViewPr>
      <p:guideLst>
        <p:guide orient="horz" pos="2160"/>
        <p:guide pos="290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1968" y="-15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89" Type="http://schemas.openxmlformats.org/officeDocument/2006/relationships/viewProps" Target="viewProps.xml"/><Relationship Id="rId7" Type="http://schemas.openxmlformats.org/officeDocument/2006/relationships/slide" Target="slides/slide6.xml"/><Relationship Id="rId92"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87" Type="http://customschemas.google.com/relationships/presentationmetadata" Target="metadata"/><Relationship Id="rId5" Type="http://schemas.openxmlformats.org/officeDocument/2006/relationships/slide" Target="slides/slide4.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notesMaster" Target="notesMasters/notesMaster1.xml"/><Relationship Id="rId93"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9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33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2949787" cy="498693"/>
          </a:xfrm>
          <a:prstGeom prst="rect">
            <a:avLst/>
          </a:prstGeom>
          <a:noFill/>
          <a:ln>
            <a:noFill/>
          </a:ln>
        </p:spPr>
        <p:txBody>
          <a:bodyPr spcFirstLastPara="1" wrap="square" lIns="92213" tIns="46095" rIns="92213" bIns="4609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40" y="1"/>
            <a:ext cx="2949787" cy="498693"/>
          </a:xfrm>
          <a:prstGeom prst="rect">
            <a:avLst/>
          </a:prstGeom>
          <a:noFill/>
          <a:ln>
            <a:noFill/>
          </a:ln>
        </p:spPr>
        <p:txBody>
          <a:bodyPr spcFirstLastPara="1" wrap="square" lIns="92213" tIns="46095" rIns="92213" bIns="4609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1" y="4783310"/>
            <a:ext cx="5445760" cy="3913614"/>
          </a:xfrm>
          <a:prstGeom prst="rect">
            <a:avLst/>
          </a:prstGeom>
          <a:noFill/>
          <a:ln>
            <a:noFill/>
          </a:ln>
        </p:spPr>
        <p:txBody>
          <a:bodyPr spcFirstLastPara="1" wrap="square" lIns="92213" tIns="46095" rIns="92213" bIns="4609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7" name="Google Shape;7;n"/>
          <p:cNvSpPr txBox="1">
            <a:spLocks noGrp="1"/>
          </p:cNvSpPr>
          <p:nvPr>
            <p:ph type="ftr" idx="11"/>
          </p:nvPr>
        </p:nvSpPr>
        <p:spPr>
          <a:xfrm>
            <a:off x="2" y="9440649"/>
            <a:ext cx="2949787" cy="498691"/>
          </a:xfrm>
          <a:prstGeom prst="rect">
            <a:avLst/>
          </a:prstGeom>
          <a:noFill/>
          <a:ln>
            <a:noFill/>
          </a:ln>
        </p:spPr>
        <p:txBody>
          <a:bodyPr spcFirstLastPara="1" wrap="square" lIns="92213" tIns="46095" rIns="92213" bIns="4609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40" y="9440649"/>
            <a:ext cx="2949787" cy="498691"/>
          </a:xfrm>
          <a:prstGeom prst="rect">
            <a:avLst/>
          </a:prstGeom>
          <a:noFill/>
          <a:ln>
            <a:noFill/>
          </a:ln>
        </p:spPr>
        <p:txBody>
          <a:bodyPr spcFirstLastPara="1" wrap="square" lIns="92213" tIns="46095" rIns="92213" bIns="46095" anchor="b" anchorCtr="0">
            <a:noAutofit/>
          </a:bodyPr>
          <a:lstStyle/>
          <a:p>
            <a:pPr algn="r">
              <a:buSzPts val="1200"/>
            </a:pPr>
            <a:fld id="{00000000-1234-1234-1234-123412341234}" type="slidenum">
              <a:rPr lang="en-US" altLang="ja-JP" sz="1200" smtClean="0">
                <a:solidFill>
                  <a:schemeClr val="dk1"/>
                </a:solidFill>
                <a:latin typeface="Meiryo"/>
                <a:ea typeface="Meiryo"/>
                <a:cs typeface="Meiryo"/>
                <a:sym typeface="Meiryo"/>
              </a:rPr>
              <a:pPr algn="r">
                <a:buSzPts val="1200"/>
              </a:pPr>
              <a:t>‹#›</a:t>
            </a:fld>
            <a:endParaRPr lang="en-US" sz="1200">
              <a:solidFill>
                <a:schemeClr val="dk1"/>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marL="0" indent="0"/>
            <a:r>
              <a:rPr lang="ja-JP" altLang="en-US" dirty="0"/>
              <a:t>　 ただいまより、「育業」研修</a:t>
            </a:r>
            <a:endParaRPr lang="en-US" altLang="ja-JP" strike="sngStrike" dirty="0">
              <a:solidFill>
                <a:srgbClr val="FF0000"/>
              </a:solidFill>
            </a:endParaRPr>
          </a:p>
          <a:p>
            <a:pPr marL="0" indent="0"/>
            <a:r>
              <a:rPr lang="ja-JP" altLang="en-US" dirty="0"/>
              <a:t> 　「育業」って知ってます？できることから、すぐに始めましょう！</a:t>
            </a:r>
            <a:endParaRPr lang="en-US" altLang="ja-JP" dirty="0"/>
          </a:p>
          <a:p>
            <a:pPr marL="0" indent="0"/>
            <a:r>
              <a:rPr lang="en-US" altLang="ja-JP" dirty="0"/>
              <a:t> </a:t>
            </a:r>
            <a:r>
              <a:rPr lang="ja-JP" altLang="en-US" dirty="0"/>
              <a:t>　を開催いたします。</a:t>
            </a:r>
            <a:endParaRPr lang="en-US" altLang="ja-JP" dirty="0"/>
          </a:p>
        </p:txBody>
      </p:sp>
    </p:spTree>
    <p:extLst>
      <p:ext uri="{BB962C8B-B14F-4D97-AF65-F5344CB8AC3E}">
        <p14:creationId xmlns:p14="http://schemas.microsoft.com/office/powerpoint/2010/main" val="327185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1D8F349A-7F28-517A-73AB-5A5406F556E1}"/>
            </a:ext>
          </a:extLst>
        </p:cNvPr>
        <p:cNvGrpSpPr/>
        <p:nvPr/>
      </p:nvGrpSpPr>
      <p:grpSpPr>
        <a:xfrm>
          <a:off x="0" y="0"/>
          <a:ext cx="0" cy="0"/>
          <a:chOff x="0" y="0"/>
          <a:chExt cx="0" cy="0"/>
        </a:xfrm>
      </p:grpSpPr>
      <p:sp>
        <p:nvSpPr>
          <p:cNvPr id="260" name="Google Shape;260;p3:notes">
            <a:extLst>
              <a:ext uri="{FF2B5EF4-FFF2-40B4-BE49-F238E27FC236}">
                <a16:creationId xmlns:a16="http://schemas.microsoft.com/office/drawing/2014/main" id="{FDA7FCF8-14FA-5AFF-6906-B156BC172421}"/>
              </a:ext>
            </a:extLst>
          </p:cNvPr>
          <p:cNvSpPr txBox="1">
            <a:spLocks noGrp="1"/>
          </p:cNvSpPr>
          <p:nvPr>
            <p:ph type="body" idx="1"/>
          </p:nvPr>
        </p:nvSpPr>
        <p:spPr>
          <a:xfrm>
            <a:off x="680561" y="4969670"/>
            <a:ext cx="5802608" cy="2050044"/>
          </a:xfrm>
          <a:prstGeom prst="rect">
            <a:avLst/>
          </a:prstGeom>
          <a:noFill/>
          <a:ln>
            <a:noFill/>
          </a:ln>
        </p:spPr>
        <p:txBody>
          <a:bodyPr spcFirstLastPara="1" wrap="square" lIns="93022" tIns="46499" rIns="93022" bIns="46499"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それでは、育業の期間についてはどうでしょうか。</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資料の</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左側</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が</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都内</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男性です</a:t>
            </a:r>
            <a:r>
              <a:rPr lang="ja-JP" altLang="en-US" kern="100" dirty="0">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最新の都内</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男性の育業期間で最も多いのは「</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１</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か</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月から</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３か</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月未満」</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であり、</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「１か月以上」育業している</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方が</a:t>
            </a:r>
            <a:r>
              <a:rPr lang="en-US" altLang="ja-JP"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6</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割を超えており、長期化の傾向にあります。</a:t>
            </a:r>
            <a:endPar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育業取得率だけではなく、期間についても変化がみられます。</a:t>
            </a:r>
          </a:p>
          <a:p>
            <a:pPr algn="just">
              <a:lnSpc>
                <a:spcPct val="108000"/>
              </a:lnSpc>
            </a:pP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一方、資料</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右側</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の</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都内</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女性を見てみると、「</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６か月</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以上」</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が約</a:t>
            </a:r>
            <a:r>
              <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9</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割を占めています。</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男性の育業期間は伸びていますが、女性と比べると大きな差がある状況です。</a:t>
            </a:r>
            <a:endParaRPr dirty="0">
              <a:latin typeface="メイリオ" panose="020B0604030504040204" pitchFamily="50" charset="-128"/>
              <a:ea typeface="メイリオ" panose="020B0604030504040204" pitchFamily="50" charset="-128"/>
            </a:endParaRPr>
          </a:p>
        </p:txBody>
      </p:sp>
      <p:sp>
        <p:nvSpPr>
          <p:cNvPr id="261" name="Google Shape;261;p3:notes">
            <a:extLst>
              <a:ext uri="{FF2B5EF4-FFF2-40B4-BE49-F238E27FC236}">
                <a16:creationId xmlns:a16="http://schemas.microsoft.com/office/drawing/2014/main" id="{19DFD272-10EA-604A-91BF-AF6057284C1E}"/>
              </a:ext>
            </a:extLst>
          </p:cNvPr>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236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8:notes"/>
          <p:cNvSpPr txBox="1">
            <a:spLocks noGrp="1"/>
          </p:cNvSpPr>
          <p:nvPr>
            <p:ph type="body" idx="1"/>
          </p:nvPr>
        </p:nvSpPr>
        <p:spPr>
          <a:xfrm>
            <a:off x="700342" y="4969669"/>
            <a:ext cx="5405420" cy="3908386"/>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これまで、特に男性の育業について、女性と比べるとまだまだ差がある現状をみてきましたが、</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ここでは、女性について別の視点からみてみましょう。</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こちらは、「第一子出産後の妻の就業変化」の推移です。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最新の数値が</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2019</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年にはなりますが、一番下の項目を見ると、</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30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年前と比べて約８倍の割合の方が育業して就業を継続している状況となっています。</a:t>
            </a:r>
          </a:p>
          <a:p>
            <a:pPr algn="just">
              <a:lnSpc>
                <a:spcPct val="108000"/>
              </a:lnSpc>
            </a:pP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その一方、オレンジの吹き出しに記載していますが、</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出産前に有職であった方を</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100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として就業の状況を算出すると、</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緑の吹き出しのとおり、依然として、約３割の方が出産を機に退職を選択している状況です。</a:t>
            </a:r>
          </a:p>
          <a:p>
            <a:pPr algn="just">
              <a:lnSpc>
                <a:spcPct val="108000"/>
              </a:lnSpc>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 </a:t>
            </a: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女性が出産後も安心して継続を就業していくためには、</a:t>
            </a:r>
          </a:p>
          <a:p>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性別にかかわらず、望む人誰もが育業しやすい職場環境づくりが重要です。</a:t>
            </a:r>
            <a:endParaRPr lang="ja-JP" altLang="en-US" dirty="0">
              <a:latin typeface="メイリオ" panose="020B0604030504040204" pitchFamily="50" charset="-128"/>
              <a:ea typeface="メイリオ" panose="020B0604030504040204" pitchFamily="50" charset="-128"/>
            </a:endParaRPr>
          </a:p>
        </p:txBody>
      </p:sp>
      <p:sp>
        <p:nvSpPr>
          <p:cNvPr id="284" name="Google Shape;284;p38: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329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9: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9:notes"/>
          <p:cNvSpPr txBox="1">
            <a:spLocks noGrp="1"/>
          </p:cNvSpPr>
          <p:nvPr>
            <p:ph type="body" idx="1"/>
          </p:nvPr>
        </p:nvSpPr>
        <p:spPr>
          <a:xfrm>
            <a:off x="680561" y="4969669"/>
            <a:ext cx="5555607" cy="3913755"/>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こうした状況の中、東京都が推進しているのが「育業」です。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東京都では、チルドレンファーストの社会を創出する取組として</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「こどもスマイルムーブメント」を展開しており、そのコア・アクションの１つに「育業」を位置づけています。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東京都は「育児のために仕事を休む」のではなく、</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「社会の宝である子どもを育む期間」と考える社会のマインドチェンジに向けて、</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「育児休業」の愛称「育業」を令和４年度に</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発表</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しました</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「育児」は</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「大切</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な</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仕事</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」だから、</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「育休」ではなく、「育業」なのです。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marL="0" indent="0">
              <a:lnSpc>
                <a:spcPct val="115000"/>
              </a:lnSpc>
              <a:buSzPts val="1100"/>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0561" y="4957957"/>
            <a:ext cx="5503516" cy="3646075"/>
          </a:xfrm>
          <a:prstGeom prst="rect">
            <a:avLst/>
          </a:prstGeom>
          <a:noFill/>
          <a:ln>
            <a:noFill/>
          </a:ln>
        </p:spPr>
        <p:txBody>
          <a:bodyPr spcFirstLastPara="1" wrap="square" lIns="93015" tIns="46495" rIns="93015" bIns="464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こうした愛称「育業」の理念のもと、</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望む人誰もが「育業」できる社会の実現を目指しています。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さて、本日の研修は、主に管理職の方を対象としております。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「育業」しやすい職場となるかどうかは、</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職場のキーパーソンである管理職の方々の意識と</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行動</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によるところが大きいのではないでしょうか。</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「育業」の重要性を知ることで推進する意義を理解いただくとともに、</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管理職として知っておきたい「育業」の基本的知識を身に着けることで、</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いざ、ご自身の部下が育業するとなった時に、慌てることなく、</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管理職として適切な対応ができるようになることを目的としています。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本日の研修が皆さんにとって、「育業」の推進に向けて行動を始めるきっかけとなれば幸いです。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en-US" altLang="ja-JP" kern="100" dirty="0">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marL="0" indent="0"/>
            <a:endParaRPr lang="ja-JP" altLang="en-US" sz="1000" dirty="0"/>
          </a:p>
        </p:txBody>
      </p:sp>
    </p:spTree>
    <p:extLst>
      <p:ext uri="{BB962C8B-B14F-4D97-AF65-F5344CB8AC3E}">
        <p14:creationId xmlns:p14="http://schemas.microsoft.com/office/powerpoint/2010/main" val="1303861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4:notes"/>
          <p:cNvSpPr txBox="1">
            <a:spLocks noGrp="1"/>
          </p:cNvSpPr>
          <p:nvPr>
            <p:ph type="body" idx="1"/>
          </p:nvPr>
        </p:nvSpPr>
        <p:spPr>
          <a:xfrm>
            <a:off x="680719" y="4910639"/>
            <a:ext cx="5445760" cy="3913614"/>
          </a:xfrm>
          <a:prstGeom prst="rect">
            <a:avLst/>
          </a:prstGeom>
          <a:noFill/>
          <a:ln>
            <a:noFill/>
          </a:ln>
        </p:spPr>
        <p:txBody>
          <a:bodyPr spcFirstLastPara="1" wrap="square" lIns="92213" tIns="46095" rIns="92213" bIns="46095" anchor="t" anchorCtr="0">
            <a:noAutofit/>
          </a:bodyPr>
          <a:lstStyle/>
          <a:p>
            <a:pPr marL="0" indent="0" defTabSz="922355">
              <a:defRPr/>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     </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それではここから育業の概要についてお話ししま</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す。</a:t>
            </a:r>
            <a:endParaRPr lang="ja-JP" altLang="ja-JP" kern="100" dirty="0">
              <a:solidFill>
                <a:srgbClr val="FF0000"/>
              </a:solidFill>
              <a:effectLst/>
              <a:latin typeface="メイリオ" panose="020B0604030504040204" pitchFamily="50" charset="-128"/>
              <a:ea typeface="メイリオ" panose="020B0604030504040204" pitchFamily="50" charset="-128"/>
              <a:cs typeface="Century" panose="02040604050505020304" pitchFamily="18" charset="0"/>
            </a:endParaRPr>
          </a:p>
          <a:p>
            <a:pPr marL="0" indent="0"/>
            <a:endParaRPr dirty="0"/>
          </a:p>
        </p:txBody>
      </p:sp>
      <p:sp>
        <p:nvSpPr>
          <p:cNvPr id="367" name="Google Shape;367;p74: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f206844d7b_0_0: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f206844d7b_0_0:notes"/>
          <p:cNvSpPr txBox="1">
            <a:spLocks noGrp="1"/>
          </p:cNvSpPr>
          <p:nvPr>
            <p:ph type="body" idx="1"/>
          </p:nvPr>
        </p:nvSpPr>
        <p:spPr>
          <a:xfrm>
            <a:off x="728687" y="4991923"/>
            <a:ext cx="5348731" cy="4222925"/>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まず、基本的なことから確認していきましょう。</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みなさん、産前休業・産後休業と育児休業の違い</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はご存じでしょうか</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産前休業・産後休業、いわゆる産休は、</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出産準備や産後の体力回復のための休業で、産前６週、産後</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8</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週の計</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週間取得できます。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特に産後休業については、本人が希望しても就労させてはいけない期間です。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一方、育児休業は子どもを育てるための休業制度で、</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男性は出産当日から、女性は産休終了後、取得できます。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また、子供が生まれてから</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１</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歳になるまで取得でき、保育所が見つからないなどの理由がある場合、</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申請により最長で</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２</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歳になるまで延長可能です。</a:t>
            </a:r>
          </a:p>
          <a:p>
            <a:pPr marL="0" indent="0">
              <a:buClr>
                <a:schemeClr val="dk1"/>
              </a:buClr>
              <a:buSzPts val="1100"/>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0: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40:notes"/>
          <p:cNvSpPr txBox="1">
            <a:spLocks noGrp="1"/>
          </p:cNvSpPr>
          <p:nvPr>
            <p:ph type="body" idx="1"/>
          </p:nvPr>
        </p:nvSpPr>
        <p:spPr>
          <a:xfrm>
            <a:off x="680560" y="4969670"/>
            <a:ext cx="560637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次に、最近の法改正の押さえておきたい基本です。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令和</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年に、より育業しやすく、育児・介護休業法の改正が施行されました。</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赤で囲ってあるのが主な改正ポイントです。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まず</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つ目に左上からですが、より育業しやすい制度にするために、「産後パパ育休」が創設されました。</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子の出生後</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 8</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週間以内に</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週間まで取得することが可能です。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育児休業とは別に、２回まで分割して取得することが可能です。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また、育児休業も２回まで分割取得が可能になりました。</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このほかにも、管理職の皆様にとって重要な事項となる本人等への個別周知や意向確認、</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研修の実施や相談窓口設置などの雇用環境の整備が事業主である会社に義務付けられています。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また従業員が</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1,000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人を超えている企業については</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育児休業取得率について公表するように義務付けられました。</a:t>
            </a:r>
          </a:p>
          <a:p>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企業の育業への取組状況が実績数値という形で公になり、他の企業と比較できるようになったということですね。</a:t>
            </a:r>
            <a:endParaRPr dirty="0">
              <a:latin typeface="メイリオ" panose="020B0604030504040204" pitchFamily="50" charset="-128"/>
              <a:ea typeface="メイリオ" panose="020B060403050404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1: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41: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次に「育児休業給付金」について説明をしていきます。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育業希望者の多くが収入面を気にされますし、育児休業給付に関する周知の義務もあります。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「育児休業給付金」は、雇用保険に加入している労働者が受給資格を満たすと、</a:t>
            </a:r>
            <a:endParaRPr lang="en-US" altLang="ja-JP" kern="100" dirty="0">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雇用保険から給付される給付金です。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所得税がかからず、社会保険料も免除されるため、育業開始から６か月間、</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実質的な手取り額</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は</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育児休業前の約</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8</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割程度の給付金を受け取ることができます。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ただし、育児休業給付には上限がありますのでご留意ください。</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休業中のお金について不安に思う方も少なくありませんし、給付金について知らない方も多いので、</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正しく理解することが不安解消につながります。</a:t>
            </a:r>
          </a:p>
          <a:p>
            <a:pPr algn="just">
              <a:lnSpc>
                <a:spcPct val="108000"/>
              </a:lnSpc>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 </a:t>
            </a: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なお、令和</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7</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年</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月</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日からは、両親とも</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日以上育児休業を取得すると、</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最大</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28</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日間、手取りにすると約</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割に該当する給付金を受け取ることができるようになります。</a:t>
            </a:r>
          </a:p>
          <a:p>
            <a:pPr marL="0" indent="0" defTabSz="922286">
              <a:buClr>
                <a:schemeClr val="dk1"/>
              </a:buClr>
              <a:buSzPts val="1100"/>
              <a:defRPr/>
            </a:pPr>
            <a:endParaRPr dirty="0">
              <a:solidFill>
                <a:srgbClr val="000000"/>
              </a:solidFill>
            </a:endParaRPr>
          </a:p>
        </p:txBody>
      </p:sp>
    </p:spTree>
    <p:extLst>
      <p:ext uri="{BB962C8B-B14F-4D97-AF65-F5344CB8AC3E}">
        <p14:creationId xmlns:p14="http://schemas.microsoft.com/office/powerpoint/2010/main" val="396553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79: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ここまで、「育業」の基本的な事項について確認してきました。</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ここからは、「育業」のメリットについて考えてみましょう。</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育業する人のメリットはなんとなくイメージできるかもしれませんが、</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育業する本人にしかメリットはないのでしょうか？</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「育業」がもたらすメリットについて、いくつかの視点で皆さんと考えていきましょう。</a:t>
            </a:r>
          </a:p>
          <a:p>
            <a:pPr marL="0" indent="0"/>
            <a:endParaRPr dirty="0"/>
          </a:p>
        </p:txBody>
      </p:sp>
      <p:sp>
        <p:nvSpPr>
          <p:cNvPr id="534" name="Google Shape;534;p79: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68: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もし、皆さんの部下が「半</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年間</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」の育業をすることになったら、どのようなメリットがありそうでしょうか？</a:t>
            </a:r>
          </a:p>
          <a:p>
            <a:pPr algn="just">
              <a:lnSpc>
                <a:spcPct val="108000"/>
              </a:lnSpc>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つの検討テーマをもとに、メリットを考えてみようと思います。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テーマは、「企業のメリット」「職場のメリット」「管理職のメリット」「当事者のメリット」です。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ワークの進め方をご説明します。</a:t>
            </a:r>
          </a:p>
          <a:p>
            <a:pPr algn="just">
              <a:lnSpc>
                <a:spcPct val="108000"/>
              </a:lnSpc>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①</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まず、５分をお渡ししますので、</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個人で</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つのテーマそれぞれのメリットをご検討ください。終了時にお声がけをします。</a:t>
            </a:r>
          </a:p>
          <a:p>
            <a:pPr algn="just">
              <a:lnSpc>
                <a:spcPct val="108000"/>
              </a:lnSpc>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②</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次の</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分間で</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個人で考えたメリットをグループで共有してください。</a:t>
            </a:r>
          </a:p>
          <a:p>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③</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それぞれグループで共有いただいたメリットを何グループかにご紹介いただき全体で共有します。</a:t>
            </a:r>
            <a:endParaRPr dirty="0">
              <a:latin typeface="メイリオ" panose="020B0604030504040204" pitchFamily="50" charset="-128"/>
              <a:ea typeface="メイリオ" panose="020B0604030504040204" pitchFamily="50" charset="-128"/>
            </a:endParaRPr>
          </a:p>
        </p:txBody>
      </p:sp>
      <p:sp>
        <p:nvSpPr>
          <p:cNvPr id="540" name="Google Shape;540;p68: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1: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まずは、皆さん、そもそも「育業」という言葉を知っている方？</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どのくらいいらっしゃいますか？</a:t>
            </a:r>
          </a:p>
          <a:p>
            <a:pPr marL="0" indent="0"/>
            <a:endParaRPr lang="en-US" altLang="ja-JP" dirty="0"/>
          </a:p>
          <a:p>
            <a:pPr marL="0" indent="0"/>
            <a:r>
              <a:rPr lang="ja-JP" altLang="en-US" dirty="0"/>
              <a:t>　</a:t>
            </a:r>
            <a:endParaRPr strike="sngStrike" dirty="0">
              <a:solidFill>
                <a:schemeClr val="accent5"/>
              </a:solidFill>
            </a:endParaRPr>
          </a:p>
        </p:txBody>
      </p:sp>
      <p:sp>
        <p:nvSpPr>
          <p:cNvPr id="174" name="Google Shape;174;p61: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5: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まずは個人で</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4</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つのテーマそれぞれのメリットを記入いただきます。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皆さんのお手元のシートに、</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ご自身</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の意見をご記入ください</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endPar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p:txBody>
      </p:sp>
      <p:sp>
        <p:nvSpPr>
          <p:cNvPr id="557" name="Google Shape;557;p25: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6: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l">
              <a:lnSpc>
                <a:spcPct val="108000"/>
              </a:lnSpc>
            </a:pP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こちらの</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記入例も参考にしてみてください。</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では、</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5</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分間の個人ワークをはじめてください。</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　</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～個人ワーク（５分）～</a:t>
            </a:r>
          </a:p>
          <a:p>
            <a:pPr marL="0" indent="0"/>
            <a:endParaRPr dirty="0"/>
          </a:p>
        </p:txBody>
      </p:sp>
      <p:sp>
        <p:nvSpPr>
          <p:cNvPr id="567" name="Google Shape;567;p26: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83:notes"/>
          <p:cNvSpPr txBox="1">
            <a:spLocks noGrp="1"/>
          </p:cNvSpPr>
          <p:nvPr>
            <p:ph type="body" idx="1"/>
          </p:nvPr>
        </p:nvSpPr>
        <p:spPr>
          <a:xfrm>
            <a:off x="680719" y="4882572"/>
            <a:ext cx="5445760" cy="3913614"/>
          </a:xfrm>
          <a:prstGeom prst="rect">
            <a:avLst/>
          </a:prstGeom>
          <a:noFill/>
          <a:ln>
            <a:noFill/>
          </a:ln>
        </p:spPr>
        <p:txBody>
          <a:bodyPr spcFirstLastPara="1" wrap="square" lIns="92213" tIns="46095" rIns="92213" bIns="46095" anchor="t" anchorCtr="0">
            <a:noAutofit/>
          </a:bodyPr>
          <a:lstStyle/>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お時間となりました。それぞれ皆さんに記入いただいたものを、グループで共有してみてください。</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様々な育業のメリットを共有することで、個人では思いつかなかった気づきがあるかもしれません。</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では、</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グループで</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分間お話ください。</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共有が終わったグループは育業のメリットを出してみて気づいたこと、感想などをお話ください。</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　～グループワーク（</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10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分）～</a:t>
            </a:r>
          </a:p>
          <a:p>
            <a:pPr marL="0" indent="0"/>
            <a:endParaRPr dirty="0"/>
          </a:p>
        </p:txBody>
      </p:sp>
      <p:sp>
        <p:nvSpPr>
          <p:cNvPr id="576" name="Google Shape;576;p83: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4: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お時間となりましたので、</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どんなご意見があったのか、いくつかのグループにご紹介いただきます。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～共有の時間～</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皆さまありがとうございました。それでは講義に戻りたいと思います。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p:txBody>
      </p:sp>
      <p:sp>
        <p:nvSpPr>
          <p:cNvPr id="584" name="Google Shape;584;p84: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85:notes"/>
          <p:cNvSpPr txBox="1">
            <a:spLocks noGrp="1"/>
          </p:cNvSpPr>
          <p:nvPr>
            <p:ph type="body" idx="1"/>
          </p:nvPr>
        </p:nvSpPr>
        <p:spPr>
          <a:xfrm>
            <a:off x="611292" y="4888150"/>
            <a:ext cx="5584615"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では、なぜ今「育業」か</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育業のメリットを大きく２つ「企業</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の</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メリット」</a:t>
            </a:r>
            <a:r>
              <a:rPr lang="ja-JP" altLang="en-US" kern="100" dirty="0">
                <a:latin typeface="メイリオ" panose="020B0604030504040204" pitchFamily="50" charset="-128"/>
                <a:ea typeface="メイリオ" panose="020B0604030504040204" pitchFamily="50" charset="-128"/>
                <a:cs typeface="Century" panose="02040604050505020304" pitchFamily="18" charset="0"/>
              </a:rPr>
              <a:t>「当事者</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のメリット」にまとめてみてみましょう。</a:t>
            </a:r>
          </a:p>
          <a:p>
            <a:pPr marL="0" indent="0"/>
            <a:endParaRPr dirty="0"/>
          </a:p>
        </p:txBody>
      </p:sp>
      <p:sp>
        <p:nvSpPr>
          <p:cNvPr id="591" name="Google Shape;591;p85: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5473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7" name="Google Shape;597;p28: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ノート プレースホルダー 1"/>
          <p:cNvSpPr>
            <a:spLocks noGrp="1"/>
          </p:cNvSpPr>
          <p:nvPr>
            <p:ph type="body" idx="10"/>
          </p:nvPr>
        </p:nvSpPr>
        <p:spPr>
          <a:xfrm>
            <a:off x="680719" y="4969670"/>
            <a:ext cx="5445760" cy="3913614"/>
          </a:xfrm>
        </p:spPr>
        <p:txBody>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育業は、企業、当事者双方にとってメリットがあります。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具体的に「企業のメリット」は主に４つあります</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endPar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社員のロイヤリティの向上</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優秀</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な</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人材</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の確保</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〇　</a:t>
            </a:r>
            <a:r>
              <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ESG</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経営</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実現</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による企業価値の向上</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労働生産性の向上　です。</a:t>
            </a:r>
          </a:p>
          <a:p>
            <a:pPr algn="l">
              <a:lnSpc>
                <a:spcPct val="108000"/>
              </a:lnSpc>
            </a:pPr>
            <a:b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b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「当事者のメリット」</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は</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主に</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３つ</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あります。</a:t>
            </a:r>
            <a:endPar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労働生産性の向上につながるスキルアップ</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夫婦の関係性</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を</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強化</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育業を通じた新たな社会経験と気づき</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　</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です。</a:t>
            </a:r>
            <a:endPar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それぞれ詳しく見ていきましょう</a:t>
            </a:r>
            <a:r>
              <a:rPr lang="ja-JP" altLang="ja-JP" sz="1800" kern="100" dirty="0">
                <a:latin typeface="Century" panose="02040604050505020304" pitchFamily="18" charset="0"/>
                <a:ea typeface="游明朝" panose="02020400000000000000" pitchFamily="18" charset="-128"/>
                <a:cs typeface="Century" panose="02040604050505020304" pitchFamily="18" charset="0"/>
              </a:rPr>
              <a:t>。</a:t>
            </a:r>
            <a:endParaRPr kumimoji="1" lang="ja-JP" altLang="en-US" dirty="0"/>
          </a:p>
        </p:txBody>
      </p:sp>
    </p:spTree>
    <p:extLst>
      <p:ext uri="{BB962C8B-B14F-4D97-AF65-F5344CB8AC3E}">
        <p14:creationId xmlns:p14="http://schemas.microsoft.com/office/powerpoint/2010/main" val="2697785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10" name="Google Shape;610;p69: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ノート プレースホルダー 1"/>
          <p:cNvSpPr>
            <a:spLocks noGrp="1"/>
          </p:cNvSpPr>
          <p:nvPr>
            <p:ph type="body" idx="10"/>
          </p:nvPr>
        </p:nvSpPr>
        <p:spPr>
          <a:xfrm>
            <a:off x="680172" y="4969670"/>
            <a:ext cx="5445760" cy="3913614"/>
          </a:xfrm>
        </p:spPr>
        <p:txBody>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企業のメリットの１つ目、社員のロイヤリティの向上です。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こちらは、休暇・休業の取得状況別にみた、仕事に対する男性の意識の変化について調査したものです。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左のグラフは「会社への帰属意識が高まった」と回答した方のグラフです。</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左側緑系グラフ３本の「育休取得あり」と記載のある育業した男性グループのほうが、</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「会社への帰属意識が高まった」と回答した割合が多くなっています。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次に、右のグラフは「会社に仕事で応えたいと思うようになった」と回答した方のグラフです。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こちらも、育業した男性グループのほうが、</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「会社に仕事で応えたいと思うようになった」と回答した割合が高くなっています。</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育業経験者は、未経験者と比較して、企業への帰属意識などが高まる傾向にある結果となりました。</a:t>
            </a:r>
          </a:p>
          <a:p>
            <a:endParaRPr kumimoji="1" lang="ja-JP" altLang="en-US" dirty="0"/>
          </a:p>
        </p:txBody>
      </p:sp>
    </p:spTree>
    <p:extLst>
      <p:ext uri="{BB962C8B-B14F-4D97-AF65-F5344CB8AC3E}">
        <p14:creationId xmlns:p14="http://schemas.microsoft.com/office/powerpoint/2010/main" val="1920805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0:notes"/>
          <p:cNvSpPr txBox="1">
            <a:spLocks noGrp="1"/>
          </p:cNvSpPr>
          <p:nvPr>
            <p:ph type="body" idx="1"/>
          </p:nvPr>
        </p:nvSpPr>
        <p:spPr>
          <a:xfrm>
            <a:off x="608224" y="4974239"/>
            <a:ext cx="5589657" cy="4254018"/>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企業のメリット２つ目は、優秀な人材の確保です。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東京都では、</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令和６年度に、</a:t>
            </a:r>
            <a:r>
              <a:rPr lang="ja-JP" altLang="ja-JP" kern="100" dirty="0">
                <a:solidFill>
                  <a:srgbClr val="000000"/>
                </a:solidFill>
                <a:effectLst/>
                <a:latin typeface="メイリオ" panose="020B0604030504040204" pitchFamily="50" charset="-128"/>
                <a:ea typeface="メイリオ" panose="020B0604030504040204" pitchFamily="50" charset="-128"/>
                <a:cs typeface="Century" panose="02040604050505020304" pitchFamily="18" charset="0"/>
              </a:rPr>
              <a:t>企業等に就職を予定している大学生等を対象に、</a:t>
            </a: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solidFill>
                  <a:srgbClr val="000000"/>
                </a:solidFill>
                <a:effectLst/>
                <a:latin typeface="メイリオ" panose="020B0604030504040204" pitchFamily="50" charset="-128"/>
                <a:ea typeface="メイリオ" panose="020B0604030504040204" pitchFamily="50" charset="-128"/>
                <a:cs typeface="Century" panose="02040604050505020304" pitchFamily="18" charset="0"/>
              </a:rPr>
              <a:t>「育業」に関する意識調査を実施しました。</a:t>
            </a:r>
            <a:endParaRPr lang="en-US" altLang="ja-JP" kern="100" dirty="0">
              <a:solidFill>
                <a:srgbClr val="000000"/>
              </a:solidFill>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調査結果を３つご紹介します。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１つ目は、「企業選択において、育業取得率の高さや育業期間の長さをどの程度重視しますか</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」という質問です。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結果は、男女とも「重視する」「どちらかと言えば重視する」の回答を合計した割合は８割</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以上</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でした。</a:t>
            </a:r>
            <a:endParaRPr lang="ja-JP" altLang="ja-JP" kern="100" dirty="0">
              <a:solidFill>
                <a:schemeClr val="tx1"/>
              </a:solidFill>
              <a:effectLst/>
              <a:highlight>
                <a:srgbClr val="FFFF00"/>
              </a:highligh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学生の企業選択において「育業」の重要度が高まっている、と言えるでしょう。</a:t>
            </a:r>
          </a:p>
          <a:p>
            <a:pPr marL="0" indent="0">
              <a:buClr>
                <a:schemeClr val="dk1"/>
              </a:buClr>
              <a:buSzPts val="1100"/>
            </a:pPr>
            <a:endParaRPr dirty="0"/>
          </a:p>
        </p:txBody>
      </p:sp>
      <p:sp>
        <p:nvSpPr>
          <p:cNvPr id="451" name="Google Shape;451;p10: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326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2:notes"/>
          <p:cNvSpPr txBox="1">
            <a:spLocks noGrp="1"/>
          </p:cNvSpPr>
          <p:nvPr>
            <p:ph type="body" idx="1"/>
          </p:nvPr>
        </p:nvSpPr>
        <p:spPr>
          <a:xfrm>
            <a:off x="700342" y="4969668"/>
            <a:ext cx="5405420" cy="4254018"/>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２つ目は</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あなたに</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将来子供</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が産まれたらあなた自身は育業したいと思いますか？</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パートナーには育業してほしいと思いますか？」という質問です。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男女ともに、本人自身もパートナーに対しても、</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「育業したい、してほしい」「どちらかというと育業したい、してほしい」の回答を合計した割合は</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８割を超える結果となっています。</a:t>
            </a:r>
          </a:p>
          <a:p>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既に就活生の企業選択において、「育業」は常識！になりつつあるのかもしれません。</a:t>
            </a:r>
            <a:endParaRPr dirty="0">
              <a:latin typeface="メイリオ" panose="020B0604030504040204" pitchFamily="50" charset="-128"/>
              <a:ea typeface="メイリオ" panose="020B0604030504040204" pitchFamily="50" charset="-128"/>
            </a:endParaRPr>
          </a:p>
        </p:txBody>
      </p:sp>
      <p:sp>
        <p:nvSpPr>
          <p:cNvPr id="469" name="Google Shape;469;p12: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2861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9: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３つ目は、育業取得率と育業期間についての、企業に対するイメージを聴いています。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育業取得率が高い企業のイメージトップは、「働きやすそう」、</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低い企業のイメ</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ージ</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トップ</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は、反対で「働きにくそう」、となっています。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育業期間が長い企業に対するイメージトップは、「社員のことを考えている」、</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短い企業のイメージトップは、「働きにくそう」、となっています。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いずれも「働きやすい、働きにくい」が上位にランクインしており、</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「育業」と「労働環境」を結びつけて意識していることが伺えます。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就活生にとって「育業」は関心の高いテーマの１つになりつつあり、</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企業が優秀な人材を確保するためには、「育業」の推進は必要不可欠になってきているのではないでしょうか。</a:t>
            </a:r>
            <a:endParaRPr dirty="0">
              <a:latin typeface="メイリオ" panose="020B0604030504040204" pitchFamily="50" charset="-128"/>
              <a:ea typeface="メイリオ" panose="020B0604030504040204" pitchFamily="50" charset="-128"/>
            </a:endParaRPr>
          </a:p>
        </p:txBody>
      </p:sp>
      <p:sp>
        <p:nvSpPr>
          <p:cNvPr id="484" name="Google Shape;484;p59: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383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「育休」じゃなくて？など、思われるかもしれません。</a:t>
            </a:r>
          </a:p>
          <a:p>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「育業」というのは、東京都が</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発表</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した「育児休業」の愛称のことです。</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r>
              <a:rPr lang="en-US" altLang="ja-JP" kern="100" dirty="0">
                <a:solidFill>
                  <a:schemeClr val="tx1"/>
                </a:solidFill>
                <a:latin typeface="メイリオ" panose="020B0604030504040204" pitchFamily="50" charset="-128"/>
                <a:ea typeface="メイリオ" panose="020B0604030504040204" pitchFamily="50" charset="-128"/>
              </a:rPr>
              <a:t>※</a:t>
            </a:r>
            <a:r>
              <a:rPr lang="ja-JP" altLang="en-US" kern="100" dirty="0">
                <a:solidFill>
                  <a:schemeClr val="tx1"/>
                </a:solidFill>
                <a:latin typeface="メイリオ" panose="020B0604030504040204" pitchFamily="50" charset="-128"/>
                <a:ea typeface="メイリオ" panose="020B0604030504040204" pitchFamily="50" charset="-128"/>
              </a:rPr>
              <a:t>★の部分はアニメーションがあります。</a:t>
            </a:r>
            <a:endParaRPr dirty="0">
              <a:solidFill>
                <a:schemeClr val="tx1"/>
              </a:solidFill>
              <a:latin typeface="メイリオ" panose="020B0604030504040204" pitchFamily="50" charset="-128"/>
              <a:ea typeface="メイリオ" panose="020B0604030504040204" pitchFamily="50" charset="-128"/>
            </a:endParaRPr>
          </a:p>
        </p:txBody>
      </p:sp>
      <p:sp>
        <p:nvSpPr>
          <p:cNvPr id="182" name="Google Shape;182;p11: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notes"/>
          <p:cNvSpPr txBox="1">
            <a:spLocks noGrp="1"/>
          </p:cNvSpPr>
          <p:nvPr>
            <p:ph type="body" idx="1"/>
          </p:nvPr>
        </p:nvSpPr>
        <p:spPr>
          <a:xfrm>
            <a:off x="618160" y="4969670"/>
            <a:ext cx="5570878" cy="5774957"/>
          </a:xfrm>
          <a:prstGeom prst="rect">
            <a:avLst/>
          </a:prstGeom>
          <a:noFill/>
          <a:ln>
            <a:noFill/>
          </a:ln>
        </p:spPr>
        <p:txBody>
          <a:bodyPr spcFirstLastPara="1" wrap="square" lIns="93022" tIns="46499" rIns="93022" bIns="46499"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続いて企業のメリットの３つ目、</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ESG</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経営実現による企業価値の向上です。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近年、</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ESG</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：環境（</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Environment</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）・社会（</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Social</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）・ガバナンス（</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Governance</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）の観点から</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投資対象が検討される傾向が高まっており、育業の推進は社会（</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Social</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）に関する評価項目に含まれます。</a:t>
            </a:r>
          </a:p>
          <a:p>
            <a:pPr algn="just">
              <a:lnSpc>
                <a:spcPct val="108000"/>
              </a:lnSpc>
            </a:pP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左の円グラフのとおり、</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投資全体のうち</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ESG</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投資に占める割合が</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40</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％以上に達している機関投資家は約４割を占め、</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右の円グラフのとおり、</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生活者の８割以上が「企業は</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ESG</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に積極的に取り組むべき」と回答しています。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今や、育業の取組が消極的な企業は、</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投資家</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など</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から</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も厳しい評価を受けてしまうかもしれません。</a:t>
            </a:r>
          </a:p>
        </p:txBody>
      </p:sp>
    </p:spTree>
    <p:extLst>
      <p:ext uri="{BB962C8B-B14F-4D97-AF65-F5344CB8AC3E}">
        <p14:creationId xmlns:p14="http://schemas.microsoft.com/office/powerpoint/2010/main" val="3622539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71: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71:notes"/>
          <p:cNvSpPr txBox="1">
            <a:spLocks noGrp="1"/>
          </p:cNvSpPr>
          <p:nvPr>
            <p:ph type="body" idx="1"/>
          </p:nvPr>
        </p:nvSpPr>
        <p:spPr>
          <a:xfrm>
            <a:off x="619101" y="4969668"/>
            <a:ext cx="5567902" cy="4254018"/>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次にご紹介するのは、労働生産性の向上について、企業・当事者の双方のメリットになります。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男性の育業期間別に、対人力・タスク力の</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変化</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（スキルアップ）</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を</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示す調査結果です。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対人力は、「目的の達成に向けて周囲の理解と協力が得られるように自ら働きかけるようになった」など</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タスク力は、「業務の効率化について常に考えるようになった」や</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「複数の作業を短期間で切り替えながら同時進行で行うことができるようになった」などの変化を表しています。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棒グラフは、左から短期、中期、長期です。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育業が長期間の方が、より一層、業務の精査・効率化に取り組むため、労働生産性の向上にもつながっています。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en-US" altLang="ja-JP" kern="100" dirty="0">
              <a:solidFill>
                <a:srgbClr val="FF0000"/>
              </a:solidFill>
              <a:latin typeface="メイリオ" panose="020B0604030504040204" pitchFamily="50" charset="-128"/>
              <a:ea typeface="メイリオ" panose="020B0604030504040204" pitchFamily="50" charset="-128"/>
              <a:cs typeface="Century" panose="02040604050505020304" pitchFamily="18" charset="0"/>
            </a:endParaRPr>
          </a:p>
          <a:p>
            <a:pPr marL="461143" indent="-230572"/>
            <a:endParaRPr dirty="0"/>
          </a:p>
        </p:txBody>
      </p:sp>
    </p:spTree>
    <p:extLst>
      <p:ext uri="{BB962C8B-B14F-4D97-AF65-F5344CB8AC3E}">
        <p14:creationId xmlns:p14="http://schemas.microsoft.com/office/powerpoint/2010/main" val="467096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7" name="Google Shape;717;p72: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ノート プレースホルダー 1"/>
          <p:cNvSpPr>
            <a:spLocks noGrp="1"/>
          </p:cNvSpPr>
          <p:nvPr>
            <p:ph type="body" idx="10"/>
          </p:nvPr>
        </p:nvSpPr>
        <p:spPr>
          <a:xfrm>
            <a:off x="679625" y="4969670"/>
            <a:ext cx="5445760" cy="3913614"/>
          </a:xfrm>
        </p:spPr>
        <p:txBody>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当事者のメリット２つ目として、興味深いグラフをご紹介したいと思います。</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こちらは、女性のライフステージごとに愛情の配分先の変化を示したグラフです。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結婚直後は愛情の配分先のトップは「パートナー・配偶者」ですが、</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子供が生まれると子供がトップになり、パートナー・配偶者への愛情はガクッと下がります。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その後、徐々に回復していくグループと、低迷していくグループに二極化します。</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大変な乳幼児期に「二人で子育てした」と回答した方のパートナー・配偶者の愛情は回復し、</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「私一人で子育てした」と回答した方の愛情は低迷します。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子育ては大変だけど、一番成長を感じることのできる大切な時期である「出産直後から乳児期」、</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つまり「育業」の時期を夫婦で協力して乗り切ることで、絆が深まるのではないでしょうか。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16046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73:notes"/>
          <p:cNvSpPr txBox="1">
            <a:spLocks noGrp="1"/>
          </p:cNvSpPr>
          <p:nvPr>
            <p:ph type="body" idx="1"/>
          </p:nvPr>
        </p:nvSpPr>
        <p:spPr>
          <a:xfrm>
            <a:off x="700342" y="4969668"/>
            <a:ext cx="5405420" cy="4254018"/>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当事者のメリット３つ目となります。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育業した男性に対し、</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「育業を終えたときの自身の考え方について」質問した調査結果をご紹介します。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「育児の楽しさや大変さを身をもって知った」と２人に１人が実感しているという調査結果が出ています。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育業中は、赤ちゃん相手に言葉が通じなかったり、</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予定通りにいかなかったりと大変に思うことも多いかもしれません。</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ですが、子供の成長を見守り、感じることのできる幸せな時間でもあり、</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お子様の笑顔はきっと最高ですよね</a:t>
            </a:r>
            <a:r>
              <a:rPr lang="ja-JP" altLang="en-US" kern="100" dirty="0">
                <a:latin typeface="メイリオ" panose="020B0604030504040204" pitchFamily="50" charset="-128"/>
                <a:ea typeface="メイリオ" panose="020B0604030504040204" pitchFamily="50" charset="-128"/>
                <a:cs typeface="Century" panose="02040604050505020304" pitchFamily="18" charset="0"/>
              </a:rPr>
              <a:t>。</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育業は、仕事では得られない経験の連続であり、大半の男性にとって、有益な経験となっています。</a:t>
            </a:r>
          </a:p>
          <a:p>
            <a:pPr marL="0" indent="0"/>
            <a:endParaRPr lang="ja-JP" altLang="en-US" dirty="0"/>
          </a:p>
        </p:txBody>
      </p:sp>
      <p:sp>
        <p:nvSpPr>
          <p:cNvPr id="729" name="Google Shape;729;p73: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9101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76:notes"/>
          <p:cNvSpPr txBox="1">
            <a:spLocks noGrp="1"/>
          </p:cNvSpPr>
          <p:nvPr>
            <p:ph type="body" idx="1"/>
          </p:nvPr>
        </p:nvSpPr>
        <p:spPr>
          <a:xfrm>
            <a:off x="680719" y="4969669"/>
            <a:ext cx="5445760" cy="4630737"/>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こんなにたくさんメリットがある育業ですが、育業の現状でご紹介したようになかなか進んでいません。</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その背景には、企業や育業当事者が抱える不安があります。</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企業については、</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人手不足への不安</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クオリティへの不安</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しわ寄せに対する周囲からの不満　</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不公平感への不安</a:t>
            </a:r>
          </a:p>
          <a:p>
            <a:pPr algn="just">
              <a:lnSpc>
                <a:spcPct val="108000"/>
              </a:lnSpc>
            </a:pP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 </a:t>
            </a: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育業当事者については</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経済的な不安</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残された人で業務が対応できるのか　業務的な不安</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〇　周囲にどう思われるのか　昇進に影響しないかといった心理的な不安</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こうした不安を抱え、育業を言い出せない方もいます。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では、こうした不安を解消するためにはどのようにしたらいいのでしょうか？</a:t>
            </a:r>
          </a:p>
          <a:p>
            <a:pPr marL="0" indent="0"/>
            <a:endParaRPr dirty="0"/>
          </a:p>
        </p:txBody>
      </p:sp>
      <p:sp>
        <p:nvSpPr>
          <p:cNvPr id="762" name="Google Shape;762;p76: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1614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6" name="Google Shape;776;p89: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ノート プレースホルダー 1"/>
          <p:cNvSpPr>
            <a:spLocks noGrp="1"/>
          </p:cNvSpPr>
          <p:nvPr>
            <p:ph type="body" idx="10"/>
          </p:nvPr>
        </p:nvSpPr>
        <p:spPr>
          <a:xfrm>
            <a:off x="680719" y="4969670"/>
            <a:ext cx="5445760" cy="3913614"/>
          </a:xfrm>
        </p:spPr>
        <p:txBody>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それには、「制度」「情報」「理解」「組織風土」の４つが企業の有効な取組として、重要なカギとなります。</a:t>
            </a:r>
          </a:p>
          <a:p>
            <a:pPr algn="l">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１つ目は、社内制度の改革です。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　当社</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では・・・</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のルールがそれにあたります。</a:t>
            </a:r>
            <a:r>
              <a:rPr lang="ja-JP" altLang="en-US" kern="100" dirty="0">
                <a:solidFill>
                  <a:srgbClr val="FF0000"/>
                </a:solidFill>
                <a:latin typeface="メイリオ" panose="020B0604030504040204" pitchFamily="50" charset="-128"/>
                <a:ea typeface="メイリオ" panose="020B0604030504040204" pitchFamily="50" charset="-128"/>
                <a:cs typeface="Century" panose="02040604050505020304" pitchFamily="18" charset="0"/>
              </a:rPr>
              <a:t> </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２つ目は、積極的な情報発信です。</a:t>
            </a:r>
          </a:p>
          <a:p>
            <a:pPr algn="l">
              <a:lnSpc>
                <a:spcPct val="108000"/>
              </a:lnSpc>
            </a:pP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　当社</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では・・・</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「○○」「〇〇」</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などの取組を行っています。</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 ★</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３つ目は、理解促進の機会創出です。</a:t>
            </a:r>
          </a:p>
          <a:p>
            <a:pPr algn="l">
              <a:lnSpc>
                <a:spcPct val="108000"/>
              </a:lnSpc>
            </a:pP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　当社</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では・・・「</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」の研修を設けています。</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 ★</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４つ目は、組織風土の改善です。</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　当社</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では</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など育業しやすい環境づくりに努めております。</a:t>
            </a: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 ★</a:t>
            </a:r>
            <a:endParaRPr lang="en-US"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endParaRPr lang="en-US" altLang="ja-JP"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endParaRPr>
          </a:p>
          <a:p>
            <a:pPr algn="l">
              <a:lnSpc>
                <a:spcPct val="108000"/>
              </a:lnSpc>
            </a:pPr>
            <a:r>
              <a:rPr lang="ja-JP" altLang="en-US" kern="100" dirty="0">
                <a:solidFill>
                  <a:schemeClr val="tx1"/>
                </a:solidFill>
                <a:latin typeface="メイリオ" panose="020B0604030504040204" pitchFamily="50" charset="-128"/>
                <a:ea typeface="メイリオ" panose="020B0604030504040204" pitchFamily="50" charset="-128"/>
                <a:cs typeface="Century" panose="02040604050505020304" pitchFamily="18" charset="0"/>
              </a:rPr>
              <a:t>★自社の取組内容を記入し、研修内で紹介してください。</a:t>
            </a:r>
            <a:endPar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endParaRPr>
          </a:p>
          <a:p>
            <a:endParaRPr kumimoji="1" lang="ja-JP" altLang="en-US" dirty="0"/>
          </a:p>
        </p:txBody>
      </p:sp>
    </p:spTree>
    <p:extLst>
      <p:ext uri="{BB962C8B-B14F-4D97-AF65-F5344CB8AC3E}">
        <p14:creationId xmlns:p14="http://schemas.microsoft.com/office/powerpoint/2010/main" val="2241778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92: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最後に、ここまで「育業」について話を進めてきましたが、</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職場においては育業している方だけが特別というわけではありません。</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介護、その他いろいろ、誰にでもそれぞれの事情があります。職場はすでにダイバーシティです。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職場の皆の様々な背景を理解して尊重し、</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時には支えながら、互いに活躍を後押しできる組織にしていくことが重要です。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色々な事情を抱えている人が自分らしく働ける環境が整った企業が選ばれる時代となっています。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「育業の概要」は、以上になります。</a:t>
            </a:r>
          </a:p>
          <a:p>
            <a:pPr marL="0" indent="0"/>
            <a:endParaRPr dirty="0"/>
          </a:p>
        </p:txBody>
      </p:sp>
      <p:sp>
        <p:nvSpPr>
          <p:cNvPr id="818" name="Google Shape;818;p92: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208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txBox="1">
            <a:spLocks noGrp="1"/>
          </p:cNvSpPr>
          <p:nvPr>
            <p:ph type="body" idx="1"/>
          </p:nvPr>
        </p:nvSpPr>
        <p:spPr>
          <a:xfrm>
            <a:off x="480995" y="4969669"/>
            <a:ext cx="5844114" cy="5732527"/>
          </a:xfrm>
          <a:prstGeom prst="rect">
            <a:avLst/>
          </a:prstGeom>
          <a:noFill/>
          <a:ln>
            <a:noFill/>
          </a:ln>
        </p:spPr>
        <p:txBody>
          <a:bodyPr spcFirstLastPara="1" wrap="square" lIns="92220" tIns="46098" rIns="92220" bIns="46098" anchor="t" anchorCtr="0">
            <a:noAutofit/>
          </a:bodyPr>
          <a:lstStyle/>
          <a:p>
            <a:pPr marL="0" indent="0"/>
            <a:r>
              <a:rPr lang="ja-JP" altLang="en-US" dirty="0"/>
              <a:t>ここからは「実務編」と題し、育業を進めるにあたって管理職の皆様に求められる対応についてご説明してまいります。</a:t>
            </a:r>
            <a:endParaRPr dirty="0"/>
          </a:p>
        </p:txBody>
      </p:sp>
      <p:sp>
        <p:nvSpPr>
          <p:cNvPr id="243" name="Google Shape;243;p2: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46072" y="4969670"/>
            <a:ext cx="5512866"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最初に、希望する人みんなが育業できるように、企業や管理職に求められる対応の全体像をみておきます。</a:t>
            </a:r>
            <a:endParaRPr lang="en-US" altLang="ja-JP" dirty="0"/>
          </a:p>
          <a:p>
            <a:pPr marL="461178" indent="-230589"/>
            <a:r>
              <a:rPr lang="ja-JP" altLang="en-US" dirty="0"/>
              <a:t>法律で企業に求められている対応は、左側、「企業に求められる対応」の①～⑤です。</a:t>
            </a:r>
            <a:endParaRPr lang="en-US" altLang="ja-JP" dirty="0"/>
          </a:p>
          <a:p>
            <a:pPr marL="461178" indent="-230589"/>
            <a:r>
              <a:rPr lang="ja-JP" altLang="en-US" dirty="0"/>
              <a:t>それぞれの項目について、管理職に求められる対応が右側になります。</a:t>
            </a:r>
            <a:endParaRPr lang="en-US" altLang="ja-JP" dirty="0"/>
          </a:p>
          <a:p>
            <a:pPr marL="461178" indent="-230589"/>
            <a:r>
              <a:rPr lang="ja-JP" altLang="en-US" dirty="0"/>
              <a:t>順番に説明します。</a:t>
            </a:r>
            <a:endParaRPr lang="en-US" altLang="ja-JP" dirty="0"/>
          </a:p>
          <a:p>
            <a:pPr marL="461178" indent="-230589"/>
            <a:r>
              <a:rPr lang="ja-JP" altLang="en-US" dirty="0"/>
              <a:t>①申出通り育業させること。</a:t>
            </a:r>
            <a:endParaRPr lang="en-US" altLang="ja-JP" dirty="0"/>
          </a:p>
          <a:p>
            <a:pPr marL="461178" indent="-230589"/>
            <a:r>
              <a:rPr lang="ja-JP" altLang="en-US" dirty="0"/>
              <a:t>・育業の申出があったら、「却下しない」のは当然ですが、「え？ほんとに？</a:t>
            </a:r>
            <a:r>
              <a:rPr lang="en-US" altLang="ja-JP" dirty="0"/>
              <a:t>3</a:t>
            </a:r>
            <a:r>
              <a:rPr lang="ja-JP" altLang="en-US" dirty="0"/>
              <a:t>か月も？」などと</a:t>
            </a:r>
            <a:endParaRPr lang="en-US" altLang="ja-JP" dirty="0"/>
          </a:p>
          <a:p>
            <a:pPr marL="461178" indent="-230589"/>
            <a:r>
              <a:rPr lang="ja-JP" altLang="en-US" dirty="0"/>
              <a:t>　再考をうながしたりしないでください。③のハラスメントに該当する場合もあります。</a:t>
            </a:r>
            <a:endParaRPr lang="en-US" altLang="ja-JP" dirty="0"/>
          </a:p>
          <a:p>
            <a:pPr marL="461178" indent="-230589"/>
            <a:r>
              <a:rPr lang="ja-JP" altLang="en-US" dirty="0"/>
              <a:t>②育業した労働者に不利益な取扱いをしないこと。</a:t>
            </a:r>
            <a:endParaRPr lang="en-US" altLang="ja-JP" dirty="0"/>
          </a:p>
          <a:p>
            <a:pPr marL="461178" indent="-230589"/>
            <a:r>
              <a:rPr lang="ja-JP" altLang="en-US" dirty="0"/>
              <a:t>・育業から復帰する時に、不利益な配置転換や降格をすることは、</a:t>
            </a:r>
            <a:endParaRPr lang="en-US" altLang="ja-JP" dirty="0"/>
          </a:p>
          <a:p>
            <a:pPr marL="461178" indent="-230589"/>
            <a:r>
              <a:rPr lang="ja-JP" altLang="en-US" dirty="0"/>
              <a:t>　法律で禁止されており、育業後は元に戻すのが大原則です。</a:t>
            </a:r>
            <a:endParaRPr lang="en-US" altLang="ja-JP" dirty="0"/>
          </a:p>
          <a:p>
            <a:pPr marL="461178" indent="-230589"/>
            <a:r>
              <a:rPr lang="ja-JP" altLang="en-US" dirty="0"/>
              <a:t>・不利益な人事評価については、管理職に悪気はなくても、法違反となるケースもあるので後ほど説明します。</a:t>
            </a:r>
            <a:endParaRPr lang="en-US" altLang="ja-JP" dirty="0"/>
          </a:p>
          <a:p>
            <a:pPr marL="461178" indent="-230589"/>
            <a:r>
              <a:rPr lang="ja-JP" altLang="en-US" dirty="0"/>
              <a:t>③ハラスメントについてです。</a:t>
            </a:r>
            <a:endParaRPr lang="en-US" altLang="ja-JP" dirty="0"/>
          </a:p>
          <a:p>
            <a:pPr marL="461178" indent="-230589"/>
            <a:r>
              <a:rPr lang="ja-JP" altLang="en-US" dirty="0"/>
              <a:t>・管理職自身がハラスメントをしないのは当然ですが、セクハラ、パワハラだけでなく育業についても</a:t>
            </a:r>
            <a:endParaRPr lang="en-US" altLang="ja-JP" dirty="0"/>
          </a:p>
          <a:p>
            <a:pPr marL="461178" indent="-230589"/>
            <a:r>
              <a:rPr lang="ja-JP" altLang="en-US" dirty="0"/>
              <a:t>　ハラスメント対策が企業の義務であることを十分に認識し、相談があったら適切に対応すること、</a:t>
            </a:r>
            <a:endParaRPr lang="en-US" altLang="ja-JP" dirty="0"/>
          </a:p>
          <a:p>
            <a:pPr marL="461178" indent="-230589"/>
            <a:r>
              <a:rPr lang="ja-JP" altLang="en-US" dirty="0"/>
              <a:t>　相談がなくてもハラスメントを見聞きしたら見逃さないようにすることも管理職に求められます。</a:t>
            </a:r>
            <a:endParaRPr lang="en-US" altLang="ja-JP" dirty="0"/>
          </a:p>
          <a:p>
            <a:pPr marL="461178" indent="-230589"/>
            <a:r>
              <a:rPr lang="ja-JP" altLang="en-US" dirty="0"/>
              <a:t>④育業したいと申出しやすい職場環境</a:t>
            </a:r>
            <a:r>
              <a:rPr lang="ja-JP" altLang="en-US" dirty="0">
                <a:solidFill>
                  <a:schemeClr val="tx1"/>
                </a:solidFill>
              </a:rPr>
              <a:t>を整備すること。</a:t>
            </a:r>
            <a:endParaRPr lang="en-US" altLang="ja-JP" dirty="0">
              <a:solidFill>
                <a:schemeClr val="tx1"/>
              </a:solidFill>
            </a:endParaRPr>
          </a:p>
          <a:p>
            <a:pPr marL="461178" indent="-230589"/>
            <a:r>
              <a:rPr lang="ja-JP" altLang="en-US" dirty="0">
                <a:solidFill>
                  <a:schemeClr val="tx1"/>
                </a:solidFill>
              </a:rPr>
              <a:t>・ハラスメントは無くても、育業したいと言い出しづらいという労働者の声をうけて、</a:t>
            </a:r>
            <a:endParaRPr lang="en-US" altLang="ja-JP" dirty="0">
              <a:solidFill>
                <a:schemeClr val="tx1"/>
              </a:solidFill>
            </a:endParaRPr>
          </a:p>
          <a:p>
            <a:pPr marL="461178" indent="-230589"/>
            <a:r>
              <a:rPr lang="ja-JP" altLang="en-US" dirty="0">
                <a:solidFill>
                  <a:schemeClr val="tx1"/>
                </a:solidFill>
              </a:rPr>
              <a:t>　今、企業には、ここまで求められています。</a:t>
            </a:r>
            <a:endParaRPr lang="en-US" altLang="ja-JP" dirty="0">
              <a:solidFill>
                <a:schemeClr val="tx1"/>
              </a:solidFill>
            </a:endParaRPr>
          </a:p>
          <a:p>
            <a:pPr marL="461178" indent="-230589"/>
            <a:r>
              <a:rPr lang="ja-JP" altLang="en-US" dirty="0">
                <a:solidFill>
                  <a:schemeClr val="tx1"/>
                </a:solidFill>
              </a:rPr>
              <a:t>・管理職のみなさまには、ふだんから、誰かが休んで</a:t>
            </a:r>
            <a:r>
              <a:rPr lang="ja-JP" altLang="en-US" dirty="0"/>
              <a:t>も回るチームの体制、</a:t>
            </a:r>
            <a:endParaRPr lang="en-US" altLang="ja-JP" dirty="0"/>
          </a:p>
          <a:p>
            <a:pPr marL="461178" indent="-230589"/>
            <a:r>
              <a:rPr lang="ja-JP" altLang="en-US" dirty="0"/>
              <a:t>　風通しの良い職場づくりをお願いします。</a:t>
            </a:r>
            <a:endParaRPr lang="en-US" altLang="ja-JP" dirty="0"/>
          </a:p>
          <a:p>
            <a:pPr marL="461178" indent="-230589"/>
            <a:r>
              <a:rPr lang="ja-JP" altLang="en-US" dirty="0"/>
              <a:t>そして、⑤。法律では、企業は、子が生まれると申出した労働者に対して、</a:t>
            </a:r>
            <a:endParaRPr lang="en-US" altLang="ja-JP" dirty="0"/>
          </a:p>
          <a:p>
            <a:pPr marL="461178" indent="-230589"/>
            <a:r>
              <a:rPr lang="ja-JP" altLang="en-US" dirty="0"/>
              <a:t>育業について個別に説明すること、育業の意向を確認しなければならないと定められています。</a:t>
            </a:r>
            <a:endParaRPr lang="en-US" altLang="ja-JP" dirty="0"/>
          </a:p>
          <a:p>
            <a:pPr marL="461178" indent="-230589"/>
            <a:r>
              <a:rPr lang="ja-JP" altLang="en-US" dirty="0"/>
              <a:t>・女性から「妊娠しました」と報告があったときだけでなく、</a:t>
            </a:r>
            <a:endParaRPr lang="en-US" altLang="ja-JP" dirty="0"/>
          </a:p>
          <a:p>
            <a:pPr marL="461178" indent="-230589"/>
            <a:r>
              <a:rPr lang="ja-JP" altLang="en-US" dirty="0"/>
              <a:t>　男性から「妻が妊娠して</a:t>
            </a:r>
            <a:r>
              <a:rPr lang="en-US" altLang="ja-JP" dirty="0"/>
              <a:t>…</a:t>
            </a:r>
            <a:r>
              <a:rPr lang="ja-JP" altLang="en-US" dirty="0"/>
              <a:t>」と申出があった場合も対象となりますので、</a:t>
            </a:r>
            <a:endParaRPr lang="en-US" altLang="ja-JP" dirty="0"/>
          </a:p>
          <a:p>
            <a:pPr marL="461178" indent="-230589"/>
            <a:r>
              <a:rPr lang="ja-JP" altLang="en-US" dirty="0"/>
              <a:t>　会社としての対応フローを理解して、対応もれがないようにお願いします。</a:t>
            </a:r>
          </a:p>
          <a:p>
            <a:pPr marL="461178" indent="-230589"/>
            <a:endParaRPr lang="ja-JP" altLang="en-US" dirty="0"/>
          </a:p>
          <a:p>
            <a:pPr marL="461178" indent="-230589"/>
            <a:endParaRPr lang="ja-JP" altLang="en-US" dirty="0"/>
          </a:p>
          <a:p>
            <a:pPr marL="461178" indent="-230589"/>
            <a:endParaRPr dirty="0"/>
          </a:p>
        </p:txBody>
      </p:sp>
    </p:spTree>
    <p:extLst>
      <p:ext uri="{BB962C8B-B14F-4D97-AF65-F5344CB8AC3E}">
        <p14:creationId xmlns:p14="http://schemas.microsoft.com/office/powerpoint/2010/main" val="1257221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3: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63:notes"/>
          <p:cNvSpPr txBox="1">
            <a:spLocks noGrp="1"/>
          </p:cNvSpPr>
          <p:nvPr>
            <p:ph type="body" idx="1"/>
          </p:nvPr>
        </p:nvSpPr>
        <p:spPr>
          <a:xfrm>
            <a:off x="414022" y="4969670"/>
            <a:ext cx="5976966"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具体的な対応のポイントを説明していきます。</a:t>
            </a:r>
            <a:endParaRPr lang="en-US" altLang="ja-JP" dirty="0"/>
          </a:p>
          <a:p>
            <a:pPr marL="461178" indent="-230589"/>
            <a:r>
              <a:rPr lang="ja-JP" altLang="en-US" dirty="0"/>
              <a:t>最初は、育業したい労働者がいる場合です。</a:t>
            </a:r>
            <a:endParaRPr lang="en-US" altLang="ja-JP" dirty="0"/>
          </a:p>
          <a:p>
            <a:pPr marL="461178" indent="-230589"/>
            <a:r>
              <a:rPr lang="ja-JP" altLang="en-US" dirty="0"/>
              <a:t>１．「否定的な対応をしない」こと</a:t>
            </a:r>
            <a:endParaRPr lang="en-US" altLang="ja-JP" dirty="0"/>
          </a:p>
          <a:p>
            <a:pPr marL="461178" indent="-230589"/>
            <a:r>
              <a:rPr lang="ja-JP" altLang="en-US" dirty="0"/>
              <a:t>・「いいの？」「本気？」などと言う人はいないと思いますが、男性からの育業の申出に、ついつい、「え</a:t>
            </a:r>
            <a:r>
              <a:rPr lang="en-US" altLang="ja-JP" dirty="0"/>
              <a:t>…</a:t>
            </a:r>
            <a:r>
              <a:rPr lang="ja-JP" altLang="en-US" dirty="0"/>
              <a:t>？！」と驚いてしまう管理職もいるようです。</a:t>
            </a:r>
            <a:endParaRPr lang="en-US" altLang="ja-JP" dirty="0"/>
          </a:p>
          <a:p>
            <a:pPr marL="461178" indent="-230589"/>
            <a:r>
              <a:rPr lang="ja-JP" altLang="en-US" dirty="0"/>
              <a:t>・自分の上司に「え・・・？！」と言われた部下のダメージを考えて、ふだんから気をつける意識が重要です。</a:t>
            </a:r>
            <a:endParaRPr lang="en-US" altLang="ja-JP" dirty="0"/>
          </a:p>
          <a:p>
            <a:pPr marL="461178" indent="-230589"/>
            <a:endParaRPr lang="en-US" altLang="ja-JP" dirty="0"/>
          </a:p>
          <a:p>
            <a:pPr marL="461178" indent="-230589"/>
            <a:r>
              <a:rPr lang="ja-JP" altLang="en-US" dirty="0"/>
              <a:t>２．「ハラスメントをしない」こと</a:t>
            </a:r>
            <a:endParaRPr lang="en-US" altLang="ja-JP" dirty="0"/>
          </a:p>
          <a:p>
            <a:pPr marL="461178" indent="-230589"/>
            <a:r>
              <a:rPr lang="ja-JP" altLang="en-US" dirty="0"/>
              <a:t>・育業についての否定的な発言、「男のくせに」「評価どうなっても知らないよ」「出世は捨てるの？」などが</a:t>
            </a:r>
            <a:endParaRPr lang="en-US" altLang="ja-JP" dirty="0"/>
          </a:p>
          <a:p>
            <a:pPr marL="461178" indent="-230589"/>
            <a:r>
              <a:rPr lang="ja-JP" altLang="en-US" dirty="0"/>
              <a:t>　ハラスメントに当たります。</a:t>
            </a:r>
            <a:endParaRPr lang="en-US" altLang="ja-JP" dirty="0"/>
          </a:p>
          <a:p>
            <a:pPr marL="461178" indent="-230589"/>
            <a:r>
              <a:rPr lang="ja-JP" altLang="en-US" dirty="0"/>
              <a:t>・ハラスメントがない職場をつくるのが管理職の仕事ですので、</a:t>
            </a:r>
            <a:endParaRPr lang="en-US" altLang="ja-JP" dirty="0"/>
          </a:p>
          <a:p>
            <a:pPr marL="461178" indent="-230589"/>
            <a:r>
              <a:rPr lang="ja-JP" altLang="en-US" dirty="0"/>
              <a:t>　くれぐれも自らがハラスメントをすることがないようにお願いします。</a:t>
            </a:r>
            <a:endParaRPr lang="en-US" altLang="ja-JP" dirty="0"/>
          </a:p>
          <a:p>
            <a:pPr marL="461178" indent="-230589"/>
            <a:endParaRPr lang="en-US" altLang="ja-JP" dirty="0"/>
          </a:p>
          <a:p>
            <a:pPr marL="461178" indent="-230589"/>
            <a:r>
              <a:rPr lang="ja-JP" altLang="en-US" dirty="0"/>
              <a:t>３．「早めに、風呂敷を大きく広げて、育業のプランや希望を聞いてみる」というのは、とっても大事です。</a:t>
            </a:r>
            <a:endParaRPr lang="en-US" altLang="ja-JP" dirty="0"/>
          </a:p>
          <a:p>
            <a:pPr marL="461178" indent="-230589"/>
            <a:r>
              <a:rPr lang="ja-JP" altLang="en-US" dirty="0"/>
              <a:t>・</a:t>
            </a:r>
            <a:r>
              <a:rPr lang="ja-JP" altLang="en-US" dirty="0">
                <a:solidFill>
                  <a:schemeClr val="tx1"/>
                </a:solidFill>
              </a:rPr>
              <a:t>労働者が</a:t>
            </a:r>
            <a:r>
              <a:rPr lang="ja-JP" altLang="en-US" dirty="0"/>
              <a:t>言い出しづらくて、子どもが生まれてから急に育業となるよりも、</a:t>
            </a:r>
            <a:endParaRPr lang="en-US" altLang="ja-JP" dirty="0"/>
          </a:p>
          <a:p>
            <a:pPr marL="461178" indent="-230589"/>
            <a:r>
              <a:rPr lang="ja-JP" altLang="en-US" dirty="0"/>
              <a:t>　早めに育業プランをたてた方が、組織にとっても本人にとっても「良い育業」になります。</a:t>
            </a:r>
            <a:endParaRPr lang="en-US" altLang="ja-JP" dirty="0"/>
          </a:p>
          <a:p>
            <a:pPr marL="461178" indent="-230589"/>
            <a:r>
              <a:rPr lang="ja-JP" altLang="en-US" dirty="0"/>
              <a:t>・このあと説明する「育業パターン」を共有して、家でよく相談してみて！と前向きな対応をした方が、</a:t>
            </a:r>
            <a:endParaRPr lang="en-US" altLang="ja-JP" dirty="0"/>
          </a:p>
          <a:p>
            <a:pPr marL="461178" indent="-230589"/>
            <a:r>
              <a:rPr lang="ja-JP" altLang="en-US" dirty="0"/>
              <a:t>　結果的に</a:t>
            </a:r>
            <a:r>
              <a:rPr lang="en-US" altLang="ja-JP" dirty="0"/>
              <a:t>win-win</a:t>
            </a:r>
            <a:r>
              <a:rPr lang="ja-JP" altLang="en-US" dirty="0"/>
              <a:t>となります。</a:t>
            </a:r>
          </a:p>
          <a:p>
            <a:pPr marL="461178" indent="-230589"/>
            <a:endParaRPr lang="en-US" altLang="ja-JP" dirty="0"/>
          </a:p>
          <a:p>
            <a:pPr marL="461178" indent="-230589"/>
            <a:r>
              <a:rPr lang="ja-JP" altLang="en-US" dirty="0"/>
              <a:t>４．「育業する労働者の仕事をどう分担するか」、管理職の腕のみせどころです。</a:t>
            </a:r>
            <a:endParaRPr lang="en-US" altLang="ja-JP" dirty="0"/>
          </a:p>
          <a:p>
            <a:pPr marL="461178" indent="-230589"/>
            <a:r>
              <a:rPr lang="ja-JP" altLang="en-US" dirty="0"/>
              <a:t>・ポイントは２つ。</a:t>
            </a:r>
            <a:endParaRPr lang="en-US" altLang="ja-JP" dirty="0"/>
          </a:p>
          <a:p>
            <a:pPr marL="461178" indent="-230589"/>
            <a:r>
              <a:rPr lang="ja-JP" altLang="en-US" dirty="0"/>
              <a:t>・１つめは、育業する労働者分の人件費を上手に使うこと。次のスライドで詳しく説明します。</a:t>
            </a:r>
            <a:endParaRPr lang="en-US" altLang="ja-JP" dirty="0"/>
          </a:p>
          <a:p>
            <a:pPr marL="461178" indent="-230589"/>
            <a:r>
              <a:rPr lang="ja-JP" altLang="en-US" dirty="0"/>
              <a:t>・２つめは、育業から戻ってくるポジションを確保すること。</a:t>
            </a:r>
            <a:endParaRPr lang="en-US" altLang="ja-JP" dirty="0"/>
          </a:p>
          <a:p>
            <a:pPr marL="461178" indent="-230589"/>
            <a:r>
              <a:rPr lang="ja-JP" altLang="en-US" dirty="0"/>
              <a:t>　一定期間、育業している間に戻るポジションがなくなるようでは、こわくて誰も育業できません。</a:t>
            </a:r>
            <a:endParaRPr lang="en-US" altLang="ja-JP" dirty="0"/>
          </a:p>
          <a:p>
            <a:pPr marL="461178" indent="-230589"/>
            <a:endParaRPr lang="en-US" altLang="ja-JP" dirty="0"/>
          </a:p>
          <a:p>
            <a:pPr marL="461178" indent="-230589"/>
            <a:r>
              <a:rPr lang="ja-JP" altLang="en-US" dirty="0"/>
              <a:t>５．</a:t>
            </a:r>
            <a:r>
              <a:rPr lang="ja-JP" altLang="en-US" dirty="0">
                <a:solidFill>
                  <a:schemeClr val="tx1"/>
                </a:solidFill>
              </a:rPr>
              <a:t>育業した労働者の賞与、昇格等の人事評価について、</a:t>
            </a:r>
            <a:endParaRPr lang="en-US" altLang="ja-JP" dirty="0">
              <a:solidFill>
                <a:schemeClr val="tx1"/>
              </a:solidFill>
            </a:endParaRPr>
          </a:p>
          <a:p>
            <a:pPr marL="461178" indent="-230589"/>
            <a:r>
              <a:rPr lang="ja-JP" altLang="en-US" dirty="0">
                <a:solidFill>
                  <a:schemeClr val="tx1"/>
                </a:solidFill>
              </a:rPr>
              <a:t>　　悪気なく行った評価が法律違反になってしまわないためのポイントを説明します。</a:t>
            </a:r>
            <a:endParaRPr lang="en-US" altLang="ja-JP" dirty="0">
              <a:solidFill>
                <a:schemeClr val="tx1"/>
              </a:solidFill>
            </a:endParaRPr>
          </a:p>
          <a:p>
            <a:pPr marL="461178" indent="-230589"/>
            <a:r>
              <a:rPr lang="ja-JP" altLang="en-US" dirty="0">
                <a:solidFill>
                  <a:schemeClr val="tx1"/>
                </a:solidFill>
              </a:rPr>
              <a:t>・ポイントの１つめは、他の欠勤と同じではないということ。</a:t>
            </a:r>
            <a:endParaRPr lang="en-US" altLang="ja-JP" dirty="0">
              <a:solidFill>
                <a:schemeClr val="tx1"/>
              </a:solidFill>
            </a:endParaRPr>
          </a:p>
          <a:p>
            <a:pPr marL="461178" indent="-230589"/>
            <a:r>
              <a:rPr lang="ja-JP" altLang="en-US" dirty="0">
                <a:solidFill>
                  <a:schemeClr val="tx1"/>
                </a:solidFill>
              </a:rPr>
              <a:t>　法に基づき「育業」という大事な仕事をしていたのですから、</a:t>
            </a:r>
            <a:endParaRPr lang="en-US" altLang="ja-JP" dirty="0">
              <a:solidFill>
                <a:schemeClr val="tx1"/>
              </a:solidFill>
            </a:endParaRPr>
          </a:p>
          <a:p>
            <a:pPr marL="461178" indent="-230589"/>
            <a:r>
              <a:rPr lang="ja-JP" altLang="en-US" dirty="0">
                <a:solidFill>
                  <a:schemeClr val="tx1"/>
                </a:solidFill>
              </a:rPr>
              <a:t>　他の欠勤と同じように「休んでいて組織に貢献していないんだから評価が低くてあたりまえ」とはなりません。</a:t>
            </a:r>
            <a:endParaRPr lang="en-US" altLang="ja-JP" dirty="0">
              <a:solidFill>
                <a:schemeClr val="tx1"/>
              </a:solidFill>
            </a:endParaRPr>
          </a:p>
          <a:p>
            <a:pPr marL="461178" indent="-230589"/>
            <a:r>
              <a:rPr lang="ja-JP" altLang="en-US" dirty="0">
                <a:solidFill>
                  <a:schemeClr val="tx1"/>
                </a:solidFill>
              </a:rPr>
              <a:t>・ポイントの２つめは「貢献を評価する場合、期間按分と二重控除になっていないか」ということ。</a:t>
            </a:r>
            <a:endParaRPr lang="en-US" altLang="ja-JP" dirty="0">
              <a:solidFill>
                <a:schemeClr val="tx1"/>
              </a:solidFill>
            </a:endParaRPr>
          </a:p>
          <a:p>
            <a:pPr marL="461178" indent="-230589"/>
            <a:r>
              <a:rPr lang="ja-JP" altLang="en-US" dirty="0">
                <a:solidFill>
                  <a:schemeClr val="tx1"/>
                </a:solidFill>
              </a:rPr>
              <a:t>　これは、うっかりやってしまいがちなので例でみてみましょう。</a:t>
            </a:r>
            <a:endParaRPr lang="en-US" altLang="ja-JP" dirty="0">
              <a:solidFill>
                <a:schemeClr val="tx1"/>
              </a:solidFill>
            </a:endParaRPr>
          </a:p>
          <a:p>
            <a:pPr marL="461178" indent="-230589"/>
            <a:r>
              <a:rPr lang="ja-JP" altLang="en-US" dirty="0">
                <a:solidFill>
                  <a:schemeClr val="tx1"/>
                </a:solidFill>
              </a:rPr>
              <a:t>　「</a:t>
            </a:r>
            <a:r>
              <a:rPr lang="en-US" altLang="ja-JP" dirty="0">
                <a:solidFill>
                  <a:schemeClr val="tx1"/>
                </a:solidFill>
              </a:rPr>
              <a:t>NG</a:t>
            </a:r>
            <a:r>
              <a:rPr lang="ja-JP" altLang="en-US" dirty="0">
                <a:solidFill>
                  <a:schemeClr val="tx1"/>
                </a:solidFill>
              </a:rPr>
              <a:t>例  </a:t>
            </a:r>
            <a:r>
              <a:rPr lang="en-US" altLang="ja-JP" dirty="0">
                <a:solidFill>
                  <a:schemeClr val="tx1"/>
                </a:solidFill>
              </a:rPr>
              <a:t>6</a:t>
            </a:r>
            <a:r>
              <a:rPr lang="ja-JP" altLang="en-US" dirty="0">
                <a:solidFill>
                  <a:schemeClr val="tx1"/>
                </a:solidFill>
              </a:rPr>
              <a:t>か月のうち</a:t>
            </a:r>
            <a:r>
              <a:rPr lang="en-US" altLang="ja-JP" dirty="0">
                <a:solidFill>
                  <a:schemeClr val="tx1"/>
                </a:solidFill>
              </a:rPr>
              <a:t>2</a:t>
            </a:r>
            <a:r>
              <a:rPr lang="ja-JP" altLang="en-US" dirty="0">
                <a:solidFill>
                  <a:schemeClr val="tx1"/>
                </a:solidFill>
              </a:rPr>
              <a:t>か月休んだだけなのに賞与が半額以下？！」というところをご覧ください。</a:t>
            </a:r>
            <a:endParaRPr lang="en-US" altLang="ja-JP" dirty="0">
              <a:solidFill>
                <a:schemeClr val="tx1"/>
              </a:solidFill>
            </a:endParaRPr>
          </a:p>
          <a:p>
            <a:pPr marL="461178" indent="-230589"/>
            <a:r>
              <a:rPr lang="ja-JP" altLang="en-US" dirty="0">
                <a:solidFill>
                  <a:schemeClr val="tx1"/>
                </a:solidFill>
              </a:rPr>
              <a:t>　たとえば、算定期間の</a:t>
            </a:r>
            <a:r>
              <a:rPr lang="en-US" altLang="ja-JP" dirty="0">
                <a:solidFill>
                  <a:schemeClr val="tx1"/>
                </a:solidFill>
              </a:rPr>
              <a:t>6</a:t>
            </a:r>
            <a:r>
              <a:rPr lang="ja-JP" altLang="en-US" dirty="0">
                <a:solidFill>
                  <a:schemeClr val="tx1"/>
                </a:solidFill>
              </a:rPr>
              <a:t>か月間に車を</a:t>
            </a:r>
            <a:r>
              <a:rPr lang="en-US" altLang="ja-JP" dirty="0">
                <a:solidFill>
                  <a:schemeClr val="tx1"/>
                </a:solidFill>
              </a:rPr>
              <a:t>60</a:t>
            </a:r>
            <a:r>
              <a:rPr lang="ja-JP" altLang="en-US" dirty="0">
                <a:solidFill>
                  <a:schemeClr val="tx1"/>
                </a:solidFill>
              </a:rPr>
              <a:t>台売るという目標があったとします。</a:t>
            </a:r>
          </a:p>
          <a:p>
            <a:pPr marL="461178" indent="-230589"/>
            <a:r>
              <a:rPr lang="ja-JP" altLang="en-US" dirty="0">
                <a:solidFill>
                  <a:schemeClr val="tx1"/>
                </a:solidFill>
              </a:rPr>
              <a:t>　ある労働者が、算定期間６か月のうち</a:t>
            </a:r>
            <a:r>
              <a:rPr lang="en-US" altLang="ja-JP" dirty="0">
                <a:solidFill>
                  <a:schemeClr val="tx1"/>
                </a:solidFill>
              </a:rPr>
              <a:t>2</a:t>
            </a:r>
            <a:r>
              <a:rPr lang="ja-JP" altLang="en-US" dirty="0">
                <a:solidFill>
                  <a:schemeClr val="tx1"/>
                </a:solidFill>
              </a:rPr>
              <a:t>か月育業し、残りの</a:t>
            </a:r>
            <a:r>
              <a:rPr lang="en-US" altLang="ja-JP" dirty="0">
                <a:solidFill>
                  <a:schemeClr val="tx1"/>
                </a:solidFill>
              </a:rPr>
              <a:t>4</a:t>
            </a:r>
            <a:r>
              <a:rPr lang="ja-JP" altLang="en-US" dirty="0">
                <a:solidFill>
                  <a:schemeClr val="tx1"/>
                </a:solidFill>
              </a:rPr>
              <a:t>か月で車を</a:t>
            </a:r>
            <a:r>
              <a:rPr lang="en-US" altLang="ja-JP" dirty="0">
                <a:solidFill>
                  <a:schemeClr val="tx1"/>
                </a:solidFill>
              </a:rPr>
              <a:t>40</a:t>
            </a:r>
            <a:r>
              <a:rPr lang="ja-JP" altLang="en-US" dirty="0">
                <a:solidFill>
                  <a:schemeClr val="tx1"/>
                </a:solidFill>
              </a:rPr>
              <a:t>台売ったとします。</a:t>
            </a:r>
            <a:endParaRPr lang="en-US" altLang="ja-JP" dirty="0">
              <a:solidFill>
                <a:schemeClr val="tx1"/>
              </a:solidFill>
            </a:endParaRPr>
          </a:p>
          <a:p>
            <a:pPr marL="461178" indent="-230589"/>
            <a:r>
              <a:rPr lang="ja-JP" altLang="en-US" dirty="0">
                <a:solidFill>
                  <a:schemeClr val="tx1"/>
                </a:solidFill>
              </a:rPr>
              <a:t>　目標</a:t>
            </a:r>
            <a:r>
              <a:rPr lang="en-US" altLang="ja-JP" dirty="0">
                <a:solidFill>
                  <a:schemeClr val="tx1"/>
                </a:solidFill>
              </a:rPr>
              <a:t>60</a:t>
            </a:r>
            <a:r>
              <a:rPr lang="ja-JP" altLang="en-US" dirty="0">
                <a:solidFill>
                  <a:schemeClr val="tx1"/>
                </a:solidFill>
              </a:rPr>
              <a:t>台に対して</a:t>
            </a:r>
            <a:r>
              <a:rPr lang="en-US" altLang="ja-JP" dirty="0">
                <a:solidFill>
                  <a:schemeClr val="tx1"/>
                </a:solidFill>
              </a:rPr>
              <a:t>40</a:t>
            </a:r>
            <a:r>
              <a:rPr lang="ja-JP" altLang="en-US" dirty="0">
                <a:solidFill>
                  <a:schemeClr val="tx1"/>
                </a:solidFill>
              </a:rPr>
              <a:t>台しか売っていないので低い評価をつけて、</a:t>
            </a:r>
            <a:endParaRPr lang="en-US" altLang="ja-JP" dirty="0">
              <a:solidFill>
                <a:schemeClr val="tx1"/>
              </a:solidFill>
            </a:endParaRPr>
          </a:p>
          <a:p>
            <a:pPr marL="461178" indent="-230589"/>
            <a:r>
              <a:rPr lang="ja-JP" altLang="en-US" dirty="0">
                <a:solidFill>
                  <a:schemeClr val="tx1"/>
                </a:solidFill>
              </a:rPr>
              <a:t>　賞与額が、例えば、目標達成した人の</a:t>
            </a:r>
            <a:r>
              <a:rPr lang="en-US" altLang="ja-JP" dirty="0">
                <a:solidFill>
                  <a:schemeClr val="tx1"/>
                </a:solidFill>
              </a:rPr>
              <a:t>3</a:t>
            </a:r>
            <a:r>
              <a:rPr lang="ja-JP" altLang="en-US" dirty="0">
                <a:solidFill>
                  <a:schemeClr val="tx1"/>
                </a:solidFill>
              </a:rPr>
              <a:t>分の</a:t>
            </a:r>
            <a:r>
              <a:rPr lang="en-US" altLang="ja-JP" dirty="0">
                <a:solidFill>
                  <a:schemeClr val="tx1"/>
                </a:solidFill>
              </a:rPr>
              <a:t>2</a:t>
            </a:r>
            <a:r>
              <a:rPr lang="ja-JP" altLang="en-US" dirty="0">
                <a:solidFill>
                  <a:schemeClr val="tx1"/>
                </a:solidFill>
              </a:rPr>
              <a:t>になり、さらに、算定期間の</a:t>
            </a:r>
            <a:r>
              <a:rPr lang="en-US" altLang="ja-JP" dirty="0">
                <a:solidFill>
                  <a:schemeClr val="tx1"/>
                </a:solidFill>
              </a:rPr>
              <a:t>3</a:t>
            </a:r>
            <a:r>
              <a:rPr lang="ja-JP" altLang="en-US" dirty="0">
                <a:solidFill>
                  <a:schemeClr val="tx1"/>
                </a:solidFill>
              </a:rPr>
              <a:t>分の</a:t>
            </a:r>
            <a:r>
              <a:rPr lang="en-US" altLang="ja-JP" dirty="0">
                <a:solidFill>
                  <a:schemeClr val="tx1"/>
                </a:solidFill>
              </a:rPr>
              <a:t>2</a:t>
            </a:r>
            <a:r>
              <a:rPr lang="ja-JP" altLang="en-US" dirty="0">
                <a:solidFill>
                  <a:schemeClr val="tx1"/>
                </a:solidFill>
              </a:rPr>
              <a:t>しか働いていないので期間按分する</a:t>
            </a:r>
          </a:p>
          <a:p>
            <a:pPr marL="461178" indent="-230589"/>
            <a:r>
              <a:rPr lang="ja-JP" altLang="en-US" dirty="0">
                <a:solidFill>
                  <a:schemeClr val="tx1"/>
                </a:solidFill>
              </a:rPr>
              <a:t>　すなわち、「 支給額＝満額支給分</a:t>
            </a:r>
            <a:r>
              <a:rPr lang="en-US" altLang="ja-JP" dirty="0">
                <a:solidFill>
                  <a:schemeClr val="tx1"/>
                </a:solidFill>
              </a:rPr>
              <a:t>× 2/3</a:t>
            </a:r>
            <a:r>
              <a:rPr lang="ja-JP" altLang="en-US" dirty="0">
                <a:solidFill>
                  <a:schemeClr val="tx1"/>
                </a:solidFill>
              </a:rPr>
              <a:t>（評価分）</a:t>
            </a:r>
            <a:r>
              <a:rPr lang="en-US" altLang="ja-JP" dirty="0">
                <a:solidFill>
                  <a:schemeClr val="tx1"/>
                </a:solidFill>
              </a:rPr>
              <a:t>×2/3</a:t>
            </a:r>
            <a:r>
              <a:rPr lang="ja-JP" altLang="en-US" dirty="0">
                <a:solidFill>
                  <a:schemeClr val="tx1"/>
                </a:solidFill>
              </a:rPr>
              <a:t>（期間按分）」というような計算をしてしまうと、</a:t>
            </a:r>
            <a:endParaRPr lang="en-US" altLang="ja-JP" dirty="0">
              <a:solidFill>
                <a:schemeClr val="tx1"/>
              </a:solidFill>
            </a:endParaRPr>
          </a:p>
          <a:p>
            <a:pPr marL="461178" indent="-230589"/>
            <a:r>
              <a:rPr lang="ja-JP" altLang="en-US" dirty="0">
                <a:solidFill>
                  <a:schemeClr val="tx1"/>
                </a:solidFill>
              </a:rPr>
              <a:t>　賞与は、「</a:t>
            </a:r>
            <a:r>
              <a:rPr lang="en-US" altLang="zh-TW" dirty="0">
                <a:solidFill>
                  <a:schemeClr val="tx1"/>
                </a:solidFill>
              </a:rPr>
              <a:t>2/3×2/3</a:t>
            </a:r>
            <a:r>
              <a:rPr lang="ja-JP" altLang="en-US" dirty="0">
                <a:solidFill>
                  <a:schemeClr val="tx1"/>
                </a:solidFill>
              </a:rPr>
              <a:t>＝</a:t>
            </a:r>
            <a:r>
              <a:rPr lang="en-US" altLang="ja-JP" dirty="0">
                <a:solidFill>
                  <a:schemeClr val="tx1"/>
                </a:solidFill>
              </a:rPr>
              <a:t>4/9</a:t>
            </a:r>
            <a:r>
              <a:rPr lang="ja-JP" altLang="en-US" dirty="0">
                <a:solidFill>
                  <a:schemeClr val="tx1"/>
                </a:solidFill>
              </a:rPr>
              <a:t>」となってしまいます。</a:t>
            </a:r>
            <a:endParaRPr lang="en-US" altLang="ja-JP" dirty="0">
              <a:solidFill>
                <a:schemeClr val="tx1"/>
              </a:solidFill>
            </a:endParaRPr>
          </a:p>
          <a:p>
            <a:pPr marL="461178" indent="-230589"/>
            <a:r>
              <a:rPr lang="ja-JP" altLang="en-US" dirty="0">
                <a:solidFill>
                  <a:schemeClr val="tx1"/>
                </a:solidFill>
              </a:rPr>
              <a:t>　これでは、育業した労働者は納得できない気持ちになると思います。</a:t>
            </a:r>
            <a:endParaRPr lang="en-US" altLang="ja-JP" dirty="0">
              <a:solidFill>
                <a:schemeClr val="tx1"/>
              </a:solidFill>
            </a:endParaRPr>
          </a:p>
          <a:p>
            <a:pPr marL="461178" indent="-230589"/>
            <a:endParaRPr lang="en-US" altLang="ja-JP" dirty="0">
              <a:solidFill>
                <a:schemeClr val="tx1"/>
              </a:solidFill>
            </a:endParaRPr>
          </a:p>
          <a:p>
            <a:pPr marL="461178" indent="-230589"/>
            <a:r>
              <a:rPr lang="ja-JP" altLang="en-US" dirty="0"/>
              <a:t>そして、育業した本人だけでなく、まわりの人もみていて、</a:t>
            </a:r>
            <a:endParaRPr lang="en-US" altLang="ja-JP" dirty="0"/>
          </a:p>
          <a:p>
            <a:pPr marL="461178" indent="-230589"/>
            <a:r>
              <a:rPr lang="ja-JP" altLang="en-US" dirty="0"/>
              <a:t>「育業したらあんなことになるんだったら育業なんてやめておこう」と思ってしまいます。</a:t>
            </a:r>
          </a:p>
          <a:p>
            <a:pPr marL="461178" indent="-230589"/>
            <a:endParaRPr lang="en-US" altLang="ja-JP" dirty="0"/>
          </a:p>
          <a:p>
            <a:pPr marL="461178" indent="-230589"/>
            <a:endParaRPr lang="en-US" altLang="ja-JP" dirty="0"/>
          </a:p>
          <a:p>
            <a:pPr marL="461178" indent="-230589"/>
            <a:endParaRPr lang="en-US" altLang="ja-JP" dirty="0"/>
          </a:p>
          <a:p>
            <a:pPr marL="461178" indent="-230589"/>
            <a:endParaRPr lang="en-US" altLang="ja-JP" dirty="0"/>
          </a:p>
          <a:p>
            <a:pPr marL="461178" indent="-230589"/>
            <a:endParaRPr lang="en-US" altLang="ja-JP" dirty="0"/>
          </a:p>
          <a:p>
            <a:pPr marL="461178" indent="-230589"/>
            <a:endParaRPr lang="en-US" altLang="ja-JP" dirty="0"/>
          </a:p>
          <a:p>
            <a:pPr marL="461178" indent="-230589"/>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6: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6: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「育業」には「育休」の「休み」というイメージを一新する、</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「育児は大切な仕事」と考えるという思い</a:t>
            </a:r>
            <a:r>
              <a:rPr lang="ja-JP" altLang="en-US" kern="100" dirty="0">
                <a:effectLst/>
                <a:latin typeface="メイリオ" panose="020B0604030504040204" pitchFamily="50" charset="-128"/>
                <a:ea typeface="メイリオ" panose="020B0604030504040204" pitchFamily="50" charset="-128"/>
                <a:cs typeface="Century" panose="02040604050505020304" pitchFamily="18" charset="0"/>
              </a:rPr>
              <a:t>が込められています。</a:t>
            </a: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本研修で、「育業」を知り、育業するとどんないいことがあるのか・・など、</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「育業」の重要性や制度の基本的なこと、明日からの行動の参考となることまで、</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いろいろとご紹介していきたいと思います。</a:t>
            </a:r>
          </a:p>
          <a:p>
            <a:pPr marL="461143" indent="-230572"/>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7:notes"/>
          <p:cNvSpPr txBox="1">
            <a:spLocks noGrp="1"/>
          </p:cNvSpPr>
          <p:nvPr>
            <p:ph type="body" idx="1"/>
          </p:nvPr>
        </p:nvSpPr>
        <p:spPr>
          <a:xfrm>
            <a:off x="490163" y="4969670"/>
            <a:ext cx="5824683"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前のスライドで、管理職のみなさんは「育業中の労働者分の人件費をうまく使ってください」</a:t>
            </a:r>
            <a:endParaRPr lang="en-US" altLang="ja-JP" dirty="0"/>
          </a:p>
          <a:p>
            <a:pPr marL="461178" indent="-230589"/>
            <a:r>
              <a:rPr lang="ja-JP" altLang="en-US" dirty="0"/>
              <a:t>という話をしましたが、</a:t>
            </a:r>
            <a:r>
              <a:rPr lang="ja-JP" altLang="en-US" dirty="0">
                <a:solidFill>
                  <a:schemeClr val="tx1"/>
                </a:solidFill>
              </a:rPr>
              <a:t>どういうことなのか</a:t>
            </a:r>
            <a:r>
              <a:rPr lang="ja-JP" altLang="en-US" dirty="0"/>
              <a:t>。</a:t>
            </a:r>
            <a:endParaRPr lang="en-US" altLang="ja-JP" dirty="0"/>
          </a:p>
          <a:p>
            <a:pPr marL="461178" indent="-230589"/>
            <a:r>
              <a:rPr lang="ja-JP" altLang="en-US" dirty="0"/>
              <a:t>育業中のお金のことについて説明します。</a:t>
            </a:r>
            <a:endParaRPr lang="en-US" altLang="ja-JP" dirty="0"/>
          </a:p>
          <a:p>
            <a:pPr marL="461178" indent="-230589"/>
            <a:endParaRPr lang="en-US" altLang="ja-JP" dirty="0"/>
          </a:p>
          <a:p>
            <a:pPr marL="461178" indent="-230589"/>
            <a:r>
              <a:rPr lang="ja-JP" altLang="en-US" dirty="0"/>
              <a:t>まず、労働者のお金のことです。</a:t>
            </a:r>
            <a:endParaRPr lang="en-US" altLang="ja-JP" dirty="0"/>
          </a:p>
          <a:p>
            <a:pPr marL="461178" indent="-230589"/>
            <a:r>
              <a:rPr lang="ja-JP" altLang="en-US" dirty="0"/>
              <a:t>・賃金については法律では定めていないので、無給となることが多いですが、</a:t>
            </a:r>
            <a:endParaRPr lang="en-US" altLang="ja-JP" dirty="0"/>
          </a:p>
          <a:p>
            <a:pPr marL="461178" indent="-230589"/>
            <a:r>
              <a:rPr lang="ja-JP" altLang="en-US" dirty="0"/>
              <a:t>　育業中は、ハローワークから「育児休業給付金」がでます。（金額は前半で説明したとおりです。）</a:t>
            </a:r>
            <a:endParaRPr lang="en-US" altLang="ja-JP" dirty="0"/>
          </a:p>
          <a:p>
            <a:pPr marL="461178" indent="-230589"/>
            <a:r>
              <a:rPr lang="ja-JP" altLang="en-US" dirty="0"/>
              <a:t>・社会保険料は、手続きをすれば、労働者負担分も会社負担分も免除。</a:t>
            </a:r>
            <a:endParaRPr lang="en-US" altLang="ja-JP" dirty="0"/>
          </a:p>
          <a:p>
            <a:pPr marL="461178" indent="-230589"/>
            <a:r>
              <a:rPr lang="ja-JP" altLang="en-US" dirty="0"/>
              <a:t>・雇用保険料は、支払われた賃金の何パーセントという計算方法なので、無給の場合は、発生しません。</a:t>
            </a:r>
            <a:endParaRPr lang="en-US" altLang="ja-JP" dirty="0"/>
          </a:p>
          <a:p>
            <a:pPr marL="461178" indent="-230589"/>
            <a:endParaRPr lang="en-US" altLang="ja-JP" dirty="0"/>
          </a:p>
        </p:txBody>
      </p:sp>
    </p:spTree>
    <p:extLst>
      <p:ext uri="{BB962C8B-B14F-4D97-AF65-F5344CB8AC3E}">
        <p14:creationId xmlns:p14="http://schemas.microsoft.com/office/powerpoint/2010/main" val="758816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2:notes"/>
          <p:cNvSpPr txBox="1">
            <a:spLocks noGrp="1"/>
          </p:cNvSpPr>
          <p:nvPr>
            <p:ph type="body" idx="1"/>
          </p:nvPr>
        </p:nvSpPr>
        <p:spPr>
          <a:xfrm>
            <a:off x="497415" y="4969670"/>
            <a:ext cx="5810179"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次に、企業側のお金の話をします。</a:t>
            </a:r>
            <a:endParaRPr lang="en-US" altLang="ja-JP" dirty="0"/>
          </a:p>
          <a:p>
            <a:pPr marL="461178" indent="-230589"/>
            <a:r>
              <a:rPr lang="ja-JP" altLang="en-US" dirty="0"/>
              <a:t>・育業中は、</a:t>
            </a:r>
            <a:r>
              <a:rPr lang="ja-JP" altLang="en-US" dirty="0">
                <a:solidFill>
                  <a:schemeClr val="tx1"/>
                </a:solidFill>
              </a:rPr>
              <a:t>育業する労働者の生活は、</a:t>
            </a:r>
            <a:r>
              <a:rPr lang="ja-JP" altLang="en-US" dirty="0"/>
              <a:t>前のスライドで説明した「育児休業給付金」という</a:t>
            </a:r>
            <a:endParaRPr lang="en-US" altLang="ja-JP" dirty="0"/>
          </a:p>
          <a:p>
            <a:pPr marL="461178" indent="-230589"/>
            <a:r>
              <a:rPr lang="ja-JP" altLang="en-US" dirty="0"/>
              <a:t>　公的給付で補償されますので、会社は賃金を支払う必要がありません。</a:t>
            </a:r>
            <a:endParaRPr lang="en-US" altLang="ja-JP" dirty="0"/>
          </a:p>
          <a:p>
            <a:pPr marL="461178" indent="-230589"/>
            <a:r>
              <a:rPr lang="ja-JP" altLang="en-US" dirty="0"/>
              <a:t>・社会保険料は、手続きをすれば、労働者負担分だけでなく、会社負担分も免除になります。</a:t>
            </a:r>
            <a:endParaRPr lang="en-US" altLang="ja-JP" dirty="0"/>
          </a:p>
          <a:p>
            <a:pPr marL="461178" indent="-230589"/>
            <a:r>
              <a:rPr lang="ja-JP" altLang="en-US" dirty="0"/>
              <a:t>・雇用保険料と労災保険料は、支払った賃金の何パーセントという計算で払うものなので、</a:t>
            </a:r>
            <a:endParaRPr lang="en-US" altLang="ja-JP" dirty="0"/>
          </a:p>
          <a:p>
            <a:pPr marL="461178" indent="-230589"/>
            <a:r>
              <a:rPr lang="ja-JP" altLang="en-US" dirty="0"/>
              <a:t>　育業中に無給の場合、保険料は発生しません。</a:t>
            </a:r>
            <a:endParaRPr lang="en-US" altLang="ja-JP" dirty="0"/>
          </a:p>
          <a:p>
            <a:pPr marL="461178" indent="-230589"/>
            <a:endParaRPr lang="en-US" dirty="0"/>
          </a:p>
          <a:p>
            <a:pPr marL="461178" indent="-230589"/>
            <a:r>
              <a:rPr lang="ja-JP" altLang="en-US" dirty="0"/>
              <a:t>ということで、例えば、月の人件費</a:t>
            </a:r>
            <a:r>
              <a:rPr lang="en-US" altLang="ja-JP" dirty="0"/>
              <a:t>30</a:t>
            </a:r>
            <a:r>
              <a:rPr lang="ja-JP" altLang="en-US" dirty="0"/>
              <a:t>万円の従業員が３か月育業した場合は、</a:t>
            </a:r>
            <a:r>
              <a:rPr lang="en-US" altLang="ja-JP" dirty="0"/>
              <a:t>30</a:t>
            </a:r>
            <a:r>
              <a:rPr lang="ja-JP" altLang="en-US" dirty="0"/>
              <a:t>万円</a:t>
            </a:r>
            <a:r>
              <a:rPr lang="en-US" altLang="ja-JP" dirty="0"/>
              <a:t>×3</a:t>
            </a:r>
            <a:r>
              <a:rPr lang="ja-JP" altLang="en-US" dirty="0"/>
              <a:t>か月分＝</a:t>
            </a:r>
            <a:r>
              <a:rPr lang="en-US" altLang="ja-JP" dirty="0"/>
              <a:t>90</a:t>
            </a:r>
            <a:r>
              <a:rPr lang="ja-JP" altLang="en-US" dirty="0"/>
              <a:t>万円が浮きます。</a:t>
            </a:r>
            <a:endParaRPr lang="en-US" altLang="ja-JP" dirty="0"/>
          </a:p>
          <a:p>
            <a:pPr marL="461178" indent="-230589"/>
            <a:r>
              <a:rPr lang="ja-JP" altLang="en-US" dirty="0"/>
              <a:t>この</a:t>
            </a:r>
            <a:r>
              <a:rPr lang="en-US" altLang="ja-JP" dirty="0"/>
              <a:t>90</a:t>
            </a:r>
            <a:r>
              <a:rPr lang="ja-JP" altLang="en-US" dirty="0"/>
              <a:t>万円を、育業する人の仕事が残った誰かだけに偏って</a:t>
            </a:r>
            <a:r>
              <a:rPr lang="ja-JP" altLang="en-US" dirty="0">
                <a:solidFill>
                  <a:schemeClr val="tx1"/>
                </a:solidFill>
              </a:rPr>
              <a:t>し</a:t>
            </a:r>
            <a:r>
              <a:rPr lang="ja-JP" altLang="en-US" dirty="0"/>
              <a:t>まうことがないように、どう使うかがポイントです！</a:t>
            </a:r>
            <a:endParaRPr lang="en-US" altLang="ja-JP" dirty="0"/>
          </a:p>
          <a:p>
            <a:pPr marL="461178" indent="-230589"/>
            <a:endParaRPr lang="en-US" altLang="ja-JP" dirty="0"/>
          </a:p>
          <a:p>
            <a:pPr marL="461178" indent="-230589"/>
            <a:r>
              <a:rPr lang="ja-JP" altLang="en-US" dirty="0"/>
              <a:t>たとえば</a:t>
            </a:r>
            <a:endParaRPr lang="en-US" altLang="ja-JP" dirty="0"/>
          </a:p>
          <a:p>
            <a:pPr marL="461178" indent="-230589"/>
            <a:r>
              <a:rPr lang="ja-JP" altLang="en-US" dirty="0"/>
              <a:t>・他部署からの応援や派遣労働者に来てもらう</a:t>
            </a:r>
            <a:endParaRPr lang="en-US" altLang="ja-JP" dirty="0"/>
          </a:p>
          <a:p>
            <a:pPr marL="461178" indent="-230589"/>
            <a:r>
              <a:rPr lang="ja-JP" altLang="en-US" dirty="0"/>
              <a:t>・残ってがんばった人に、手当や賞与として配分する</a:t>
            </a:r>
            <a:endParaRPr lang="en-US" altLang="ja-JP" dirty="0"/>
          </a:p>
          <a:p>
            <a:pPr marL="461178" indent="-230589"/>
            <a:r>
              <a:rPr lang="ja-JP" altLang="en-US" dirty="0"/>
              <a:t>・部署としてのアウトプット＝人件費が浮いた分、目標値を下方修正する</a:t>
            </a:r>
            <a:endParaRPr lang="en-US" altLang="ja-JP" dirty="0"/>
          </a:p>
          <a:p>
            <a:pPr marL="461178" indent="-230589"/>
            <a:r>
              <a:rPr lang="ja-JP" altLang="en-US" dirty="0"/>
              <a:t>など、部署によってできることは異なると思いますが、いろいろ工夫することが求められます。</a:t>
            </a:r>
            <a:endParaRPr lang="en-US" altLang="ja-JP" dirty="0"/>
          </a:p>
          <a:p>
            <a:pPr marL="461178" indent="-230589"/>
            <a:endParaRPr lang="en-US" altLang="ja-JP" dirty="0"/>
          </a:p>
          <a:p>
            <a:pPr marL="461178" indent="-230589"/>
            <a:endParaRPr lang="en-US" altLang="ja-JP" dirty="0"/>
          </a:p>
        </p:txBody>
      </p:sp>
    </p:spTree>
    <p:extLst>
      <p:ext uri="{BB962C8B-B14F-4D97-AF65-F5344CB8AC3E}">
        <p14:creationId xmlns:p14="http://schemas.microsoft.com/office/powerpoint/2010/main" val="2346188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61: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61:notes"/>
          <p:cNvSpPr txBox="1">
            <a:spLocks noGrp="1"/>
          </p:cNvSpPr>
          <p:nvPr>
            <p:ph type="body" idx="1"/>
          </p:nvPr>
        </p:nvSpPr>
        <p:spPr>
          <a:xfrm>
            <a:off x="490164" y="4969670"/>
            <a:ext cx="5824682"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では、続いて、ふだんから管理職に求められる対応のポイントを説明します。</a:t>
            </a:r>
            <a:endParaRPr lang="en-US" altLang="ja-JP" dirty="0"/>
          </a:p>
          <a:p>
            <a:pPr marL="461178" indent="-230589"/>
            <a:endParaRPr lang="en-US" dirty="0"/>
          </a:p>
          <a:p>
            <a:pPr marL="461178" indent="-230589"/>
            <a:r>
              <a:rPr lang="ja-JP" altLang="en-US" dirty="0"/>
              <a:t>１．「ハラスメントが無いように」</a:t>
            </a:r>
            <a:endParaRPr lang="en-US" altLang="ja-JP" dirty="0"/>
          </a:p>
          <a:p>
            <a:pPr marL="461178" indent="-230589"/>
            <a:r>
              <a:rPr lang="ja-JP" altLang="en-US" dirty="0"/>
              <a:t>・先ほどは「育業したい」という従業員がいる場合のハラスメントについて説明しましたが、</a:t>
            </a:r>
            <a:endParaRPr lang="en-US" altLang="ja-JP" dirty="0"/>
          </a:p>
          <a:p>
            <a:pPr marL="461178" indent="-230589"/>
            <a:r>
              <a:rPr lang="ja-JP" altLang="en-US" dirty="0"/>
              <a:t>　ハラスメント対策は、ふだんからの対応が大切です。</a:t>
            </a:r>
            <a:endParaRPr lang="en-US" altLang="ja-JP" dirty="0"/>
          </a:p>
          <a:p>
            <a:pPr marL="461178" indent="-230589"/>
            <a:r>
              <a:rPr lang="ja-JP" altLang="en-US" dirty="0"/>
              <a:t>・まず、対応ポイントの１つめは、何がハラスメントにあたるのかを知っておくこと。</a:t>
            </a:r>
            <a:endParaRPr lang="en-US" altLang="ja-JP" dirty="0"/>
          </a:p>
          <a:p>
            <a:pPr marL="461178" indent="-230589"/>
            <a:r>
              <a:rPr lang="ja-JP" altLang="en-US" dirty="0"/>
              <a:t>・まだセクハラ、パワハラよりも認知度が低いと思いますが、</a:t>
            </a:r>
            <a:endParaRPr lang="en-US" altLang="ja-JP" dirty="0"/>
          </a:p>
          <a:p>
            <a:pPr marL="461178" indent="-230589"/>
            <a:r>
              <a:rPr lang="ja-JP" altLang="en-US" dirty="0"/>
              <a:t>　「育業を躊躇させるような言動の全て」がハラスメントに該当します。</a:t>
            </a:r>
            <a:endParaRPr lang="en-US" altLang="ja-JP" dirty="0"/>
          </a:p>
          <a:p>
            <a:pPr marL="461178" indent="-230589"/>
            <a:r>
              <a:rPr lang="ja-JP" altLang="en-US" dirty="0"/>
              <a:t>例として挙げている</a:t>
            </a:r>
            <a:endParaRPr lang="en-US" altLang="ja-JP" dirty="0"/>
          </a:p>
          <a:p>
            <a:pPr marL="461178" indent="-230589"/>
            <a:r>
              <a:rPr lang="ja-JP" altLang="en-US" dirty="0"/>
              <a:t>　「また育業なんだ」「育業なんて迷惑だ」「男のくせに育業なんて」</a:t>
            </a:r>
          </a:p>
          <a:p>
            <a:pPr marL="461178" indent="-230589"/>
            <a:r>
              <a:rPr lang="ja-JP" altLang="en-US" dirty="0"/>
              <a:t>　「今どきの人は</a:t>
            </a:r>
            <a:r>
              <a:rPr lang="en-US" altLang="ja-JP" dirty="0"/>
              <a:t>…</a:t>
            </a:r>
            <a:r>
              <a:rPr lang="ja-JP" altLang="en-US" dirty="0"/>
              <a:t>」</a:t>
            </a:r>
          </a:p>
          <a:p>
            <a:pPr marL="461178" indent="-230589"/>
            <a:r>
              <a:rPr lang="ja-JP" altLang="en-US" dirty="0"/>
              <a:t>　「育業する人に重要な仕事は任せられない」</a:t>
            </a:r>
          </a:p>
          <a:p>
            <a:pPr marL="461178" indent="-230589"/>
            <a:r>
              <a:rPr lang="ja-JP" altLang="en-US" dirty="0"/>
              <a:t>　「育業するなら担当を変えてほしい」</a:t>
            </a:r>
            <a:endParaRPr lang="en-US" altLang="ja-JP" dirty="0"/>
          </a:p>
          <a:p>
            <a:pPr marL="461178" indent="-230589"/>
            <a:r>
              <a:rPr lang="ja-JP" altLang="en-US" dirty="0"/>
              <a:t>全てハラスメントになりうる発言です。</a:t>
            </a:r>
            <a:endParaRPr lang="en-US" altLang="ja-JP" dirty="0"/>
          </a:p>
          <a:p>
            <a:pPr marL="461178" indent="-230589"/>
            <a:r>
              <a:rPr lang="ja-JP" altLang="en-US" dirty="0"/>
              <a:t>・ポイントの２つめ、管理職として具体的にすべきことは、「自分がハラスメントをしない」</a:t>
            </a:r>
            <a:endParaRPr lang="en-US" altLang="ja-JP" dirty="0"/>
          </a:p>
          <a:p>
            <a:pPr marL="461178" indent="-230589"/>
            <a:r>
              <a:rPr lang="ja-JP" altLang="en-US" dirty="0"/>
              <a:t>　「ハラスメントを見聞きしたら放置しない」「相談があったら門前払いしない」ということです。</a:t>
            </a:r>
            <a:endParaRPr lang="en-US" altLang="ja-JP" dirty="0"/>
          </a:p>
          <a:p>
            <a:pPr marL="461178" indent="-230589"/>
            <a:r>
              <a:rPr lang="ja-JP" altLang="en-US" dirty="0"/>
              <a:t>・３つめの「相談があったら門前払いをしない」ということがとても大切で、</a:t>
            </a:r>
            <a:endParaRPr lang="en-US" altLang="ja-JP" dirty="0"/>
          </a:p>
          <a:p>
            <a:pPr marL="461178" indent="-230589"/>
            <a:r>
              <a:rPr lang="ja-JP" altLang="en-US" dirty="0"/>
              <a:t>　管理職が相談に適切に対応できなかったら、企業として法律違反を問われることになります。</a:t>
            </a:r>
            <a:endParaRPr lang="en-US" altLang="ja-JP" dirty="0"/>
          </a:p>
          <a:p>
            <a:pPr marL="461178" indent="-230589"/>
            <a:r>
              <a:rPr lang="ja-JP" altLang="en-US" dirty="0"/>
              <a:t>・「悪気は無いと思う」「あなたの言い方もよくない」「権利ばかり主張しないで」などの対応は要注意です。</a:t>
            </a:r>
            <a:endParaRPr lang="en-US" altLang="ja-JP" dirty="0"/>
          </a:p>
          <a:p>
            <a:pPr marL="461178" indent="-230589"/>
            <a:endParaRPr lang="en-US" altLang="ja-JP" dirty="0"/>
          </a:p>
          <a:p>
            <a:pPr marL="461178" indent="-230589"/>
            <a:r>
              <a:rPr lang="ja-JP" altLang="en-US" dirty="0"/>
              <a:t>２．「育業のことを知っておく」ことも重要です。</a:t>
            </a:r>
            <a:endParaRPr lang="en-US" altLang="ja-JP" dirty="0"/>
          </a:p>
          <a:p>
            <a:pPr marL="461178" indent="-230589"/>
            <a:r>
              <a:rPr lang="ja-JP" altLang="en-US" dirty="0"/>
              <a:t>・知っておいていただくための方法を３つならべましたが、本日のこの研修は、まさに、</a:t>
            </a:r>
            <a:endParaRPr lang="en-US" altLang="ja-JP" dirty="0"/>
          </a:p>
          <a:p>
            <a:pPr marL="461178" indent="-230589"/>
            <a:r>
              <a:rPr lang="ja-JP" altLang="en-US" dirty="0"/>
              <a:t>　育業のことを知っておいてもらうために実施していますので、この後、どんな制度になっているのか、</a:t>
            </a:r>
            <a:endParaRPr lang="en-US" altLang="ja-JP" dirty="0"/>
          </a:p>
          <a:p>
            <a:pPr marL="461178" indent="-230589"/>
            <a:r>
              <a:rPr lang="ja-JP" altLang="en-US" dirty="0"/>
              <a:t>　具体的にどんな育業パターンがあるのか説明します。</a:t>
            </a:r>
            <a:endParaRPr lang="en-US" altLang="ja-JP" dirty="0"/>
          </a:p>
          <a:p>
            <a:pPr marL="461178" indent="-230589"/>
            <a:endParaRPr lang="en-US" altLang="ja-JP" dirty="0"/>
          </a:p>
          <a:p>
            <a:pPr marL="461178" indent="-230589"/>
            <a:r>
              <a:rPr lang="ja-JP" altLang="en-US" dirty="0"/>
              <a:t>３．そして、「育業」だけに特化した取組だけでなく、誰かが休んでも回るチームの体制づくり、</a:t>
            </a:r>
            <a:endParaRPr lang="en-US" altLang="ja-JP" dirty="0"/>
          </a:p>
          <a:p>
            <a:pPr marL="461178" indent="-230589"/>
            <a:r>
              <a:rPr lang="ja-JP" altLang="en-US" dirty="0"/>
              <a:t>　　風通しの良い職場づくり、年次有給休暇の取得、時間外労働の削減などにも、ぜひ取り組んでください。</a:t>
            </a:r>
            <a:endParaRPr lang="en-US" altLang="ja-JP" dirty="0"/>
          </a:p>
          <a:p>
            <a:pPr marL="461178" indent="-230589"/>
            <a:endParaRPr lang="en-US" altLang="ja-JP" dirty="0"/>
          </a:p>
          <a:p>
            <a:pPr marL="461178" indent="-230589"/>
            <a:r>
              <a:rPr lang="ja-JP" altLang="en-US" dirty="0"/>
              <a:t>誰も年休を取得していないような職場では、「育業したい」と言い出しにくいものです。</a:t>
            </a:r>
          </a:p>
          <a:p>
            <a:pPr marL="461178" indent="-230589"/>
            <a:r>
              <a:rPr lang="ja-JP" altLang="en-US" dirty="0"/>
              <a:t>どんな立場の社員もライフ・ワーク・バランスを大切にできる職場環境づくりが育業促進への近道です。</a:t>
            </a:r>
          </a:p>
          <a:p>
            <a:pPr marL="461178" indent="-230589"/>
            <a:endParaRPr lang="en-US" altLang="ja-JP" dirty="0"/>
          </a:p>
          <a:p>
            <a:pPr marL="461178" indent="-230589"/>
            <a:endParaRPr lang="en-US" altLang="ja-JP" dirty="0"/>
          </a:p>
          <a:p>
            <a:pPr marL="461178" indent="-230589"/>
            <a:endParaRPr lang="ja-JP" altLang="en-US" dirty="0"/>
          </a:p>
          <a:p>
            <a:pPr marL="461178" indent="-230589"/>
            <a:endParaRPr lang="en-US" dirty="0"/>
          </a:p>
          <a:p>
            <a:pPr marL="461178" indent="-230589"/>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414022" y="4969670"/>
            <a:ext cx="5976966"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では、管理職の人にも、ぜひ知っておいていただきたい育業について説明します。</a:t>
            </a:r>
            <a:endParaRPr lang="en-US" altLang="ja-JP" dirty="0"/>
          </a:p>
          <a:p>
            <a:pPr marL="461178" indent="-230589"/>
            <a:r>
              <a:rPr lang="ja-JP" altLang="en-US" dirty="0"/>
              <a:t>もしかしたら、育業なんて、本人と人事が知っていればいい！と思っている方がいるかもしれませんが、</a:t>
            </a:r>
            <a:endParaRPr lang="en-US" altLang="ja-JP" dirty="0"/>
          </a:p>
          <a:p>
            <a:pPr marL="461178" indent="-230589"/>
            <a:r>
              <a:rPr lang="ja-JP" altLang="en-US" dirty="0"/>
              <a:t>どんなふうにいつ育業できるものなのかを管理職が知っていると、仕事ともうまく調整しながら、</a:t>
            </a:r>
            <a:endParaRPr lang="en-US" altLang="ja-JP" dirty="0"/>
          </a:p>
          <a:p>
            <a:pPr marL="461178" indent="-230589"/>
            <a:r>
              <a:rPr lang="ja-JP" altLang="en-US" dirty="0"/>
              <a:t>家庭で必要とされているタイミングで育業でき、育業効果が何倍にもなるはずです。</a:t>
            </a:r>
            <a:endParaRPr lang="en-US" altLang="ja-JP" dirty="0"/>
          </a:p>
          <a:p>
            <a:pPr marL="461178" indent="-230589"/>
            <a:endParaRPr lang="en-US" altLang="ja-JP" dirty="0"/>
          </a:p>
          <a:p>
            <a:pPr marL="461178" indent="-230589"/>
            <a:r>
              <a:rPr lang="ja-JP" altLang="en-US" dirty="0"/>
              <a:t>まずは、制度の確認から。</a:t>
            </a:r>
            <a:endParaRPr lang="en-US" altLang="ja-JP" dirty="0"/>
          </a:p>
          <a:p>
            <a:pPr marL="461178" indent="-230589"/>
            <a:r>
              <a:rPr lang="ja-JP" altLang="en-US" dirty="0"/>
              <a:t>・男性の育業に使える制度は、表の左側「産後パパ育休」と「育児休業」の２つがあり、</a:t>
            </a:r>
            <a:endParaRPr lang="en-US" altLang="ja-JP" dirty="0"/>
          </a:p>
          <a:p>
            <a:pPr marL="461178" indent="-230589"/>
            <a:r>
              <a:rPr lang="ja-JP" altLang="en-US" dirty="0"/>
              <a:t>　どちらかだけを使うことも、どちらも使うこともできます。</a:t>
            </a:r>
            <a:endParaRPr lang="en-US" altLang="ja-JP" dirty="0"/>
          </a:p>
          <a:p>
            <a:pPr marL="461178" indent="-230589"/>
            <a:r>
              <a:rPr lang="ja-JP" altLang="en-US" dirty="0"/>
              <a:t>・いつ・どのくらい育業できるかというと、産後パパ育休は「子どものが生まれてから８週間の範囲内で、</a:t>
            </a:r>
            <a:r>
              <a:rPr lang="en-US" altLang="ja-JP" dirty="0"/>
              <a:t>4</a:t>
            </a:r>
            <a:r>
              <a:rPr lang="ja-JP" altLang="en-US" dirty="0"/>
              <a:t>週間まで」。</a:t>
            </a:r>
            <a:endParaRPr lang="en-US" altLang="ja-JP" dirty="0"/>
          </a:p>
          <a:p>
            <a:pPr marL="461178" indent="-230589"/>
            <a:r>
              <a:rPr lang="ja-JP" altLang="en-US" dirty="0"/>
              <a:t>　育児休業は、原則として子どもが１歳になるまでです。</a:t>
            </a:r>
            <a:endParaRPr lang="en-US" altLang="ja-JP" dirty="0"/>
          </a:p>
          <a:p>
            <a:pPr marL="461178" indent="-230589"/>
            <a:r>
              <a:rPr lang="ja-JP" altLang="en-US" dirty="0"/>
              <a:t>・申出の期限は、産後パパ育休は「</a:t>
            </a:r>
            <a:r>
              <a:rPr lang="en-US" altLang="ja-JP" dirty="0"/>
              <a:t>2</a:t>
            </a:r>
            <a:r>
              <a:rPr lang="ja-JP" altLang="en-US" dirty="0"/>
              <a:t>週間前まで」、育児休業は「１か月前まで」です。</a:t>
            </a:r>
            <a:endParaRPr lang="en-US" altLang="ja-JP" dirty="0"/>
          </a:p>
          <a:p>
            <a:pPr marL="461178" indent="-230589"/>
            <a:r>
              <a:rPr lang="ja-JP" altLang="en-US" dirty="0"/>
              <a:t>・分割は、産後パパ育休も育児休業も</a:t>
            </a:r>
            <a:r>
              <a:rPr lang="en-US" altLang="ja-JP" dirty="0"/>
              <a:t>2</a:t>
            </a:r>
            <a:r>
              <a:rPr lang="ja-JP" altLang="en-US" dirty="0"/>
              <a:t>回まで分割できます。</a:t>
            </a:r>
            <a:endParaRPr lang="en-US" altLang="ja-JP" dirty="0"/>
          </a:p>
          <a:p>
            <a:pPr marL="461178" indent="-230589"/>
            <a:r>
              <a:rPr lang="ja-JP" altLang="en-US" dirty="0"/>
              <a:t>・そして、育業中に就労ができるのは産後パパ育休だけで、育児休業の方は途中での就労はできません。</a:t>
            </a:r>
            <a:endParaRPr lang="en-US" altLang="ja-JP"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7: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7:notes"/>
          <p:cNvSpPr txBox="1">
            <a:spLocks noGrp="1"/>
          </p:cNvSpPr>
          <p:nvPr>
            <p:ph type="body" idx="1"/>
          </p:nvPr>
        </p:nvSpPr>
        <p:spPr>
          <a:xfrm>
            <a:off x="537298" y="4969670"/>
            <a:ext cx="5730413"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言葉で説明しても、なかなかイメージがわかないと思うので、</a:t>
            </a:r>
            <a:endParaRPr lang="en-US" altLang="ja-JP" dirty="0"/>
          </a:p>
          <a:p>
            <a:pPr marL="461178" indent="-230589"/>
            <a:r>
              <a:rPr lang="ja-JP" altLang="en-US" dirty="0"/>
              <a:t>具体的に、こんなふうに育業できます！という例をお示しします。</a:t>
            </a:r>
            <a:endParaRPr lang="en-US" altLang="ja-JP" dirty="0"/>
          </a:p>
          <a:p>
            <a:pPr marL="461178" indent="-230589"/>
            <a:r>
              <a:rPr lang="ja-JP" altLang="en-US" dirty="0"/>
              <a:t>育業したい人がいるときに、ぜひ一緒に見てほしいと思いますが、本日は</a:t>
            </a:r>
            <a:r>
              <a:rPr lang="ja-JP" altLang="en-US" dirty="0">
                <a:solidFill>
                  <a:schemeClr val="tx1"/>
                </a:solidFill>
              </a:rPr>
              <a:t>抜粋していくつか説明いたします。</a:t>
            </a:r>
            <a:endParaRPr lang="en-US" altLang="ja-JP" dirty="0">
              <a:solidFill>
                <a:schemeClr val="tx1"/>
              </a:solidFill>
            </a:endParaRPr>
          </a:p>
          <a:p>
            <a:pPr marL="461178" indent="-230589"/>
            <a:endParaRPr lang="en-US" dirty="0"/>
          </a:p>
          <a:p>
            <a:pPr marL="461178" indent="-230589"/>
            <a:r>
              <a:rPr lang="ja-JP" altLang="en-US" dirty="0"/>
              <a:t>パターン２は</a:t>
            </a:r>
            <a:endParaRPr lang="en-US" altLang="ja-JP" dirty="0"/>
          </a:p>
          <a:p>
            <a:pPr marL="461178" indent="-230589"/>
            <a:r>
              <a:rPr lang="ja-JP" altLang="en-US" dirty="0"/>
              <a:t>・ママは産休とあわせてですが、７か月ずつママとパパがバトンタッチして育業するパターンです。</a:t>
            </a:r>
            <a:endParaRPr lang="en-US" altLang="ja-JP" dirty="0"/>
          </a:p>
          <a:p>
            <a:pPr marL="461178" indent="-230589"/>
            <a:r>
              <a:rPr lang="ja-JP" altLang="en-US" dirty="0"/>
              <a:t>・こうすることによってママは早目に職場に復帰し、育業だけでなく自身のキャリアも大事にすることができます。</a:t>
            </a:r>
            <a:endParaRPr lang="en-US" altLang="ja-JP" dirty="0"/>
          </a:p>
          <a:p>
            <a:pPr marL="461178" indent="-230589"/>
            <a:endParaRPr lang="en-US" dirty="0"/>
          </a:p>
          <a:p>
            <a:pPr marL="461178" indent="-230589"/>
            <a:r>
              <a:rPr lang="ja-JP" altLang="en-US" dirty="0"/>
              <a:t>パターン３は</a:t>
            </a:r>
            <a:endParaRPr lang="en-US" altLang="ja-JP" dirty="0"/>
          </a:p>
          <a:p>
            <a:pPr marL="461178" indent="-230589"/>
            <a:r>
              <a:rPr lang="ja-JP" altLang="en-US" dirty="0"/>
              <a:t>・パパが分割をフル活用するパターンです。</a:t>
            </a:r>
            <a:endParaRPr lang="en-US" altLang="ja-JP" dirty="0"/>
          </a:p>
          <a:p>
            <a:pPr marL="461178" indent="-230589"/>
            <a:r>
              <a:rPr lang="ja-JP" altLang="en-US" dirty="0"/>
              <a:t>・産後パパ育休２回と育児休業２回で、合計４回、このように分割して育業することもできます。</a:t>
            </a:r>
            <a:endParaRPr lang="en-US" altLang="ja-JP" dirty="0"/>
          </a:p>
          <a:p>
            <a:pPr marL="461178" indent="-230589"/>
            <a:r>
              <a:rPr lang="ja-JP" altLang="en-US" dirty="0"/>
              <a:t>・「</a:t>
            </a:r>
            <a:r>
              <a:rPr lang="en-US" altLang="ja-JP" dirty="0"/>
              <a:t>4</a:t>
            </a:r>
            <a:r>
              <a:rPr lang="ja-JP" altLang="en-US" dirty="0"/>
              <a:t>回も？！」と思うかもしれませんが、育業と育業の間は、出勤しているので、</a:t>
            </a:r>
            <a:endParaRPr lang="en-US" altLang="ja-JP" dirty="0"/>
          </a:p>
          <a:p>
            <a:pPr marL="461178" indent="-230589"/>
            <a:r>
              <a:rPr lang="ja-JP" altLang="en-US" dirty="0"/>
              <a:t>　前もって十分に計画すれば、組織にとっても、家庭にとっても有効な育業になるはずです。</a:t>
            </a:r>
            <a:endParaRPr lang="en-US" altLang="ja-JP" dirty="0"/>
          </a:p>
          <a:p>
            <a:pPr marL="461178" indent="-230589"/>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8: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48:notes"/>
          <p:cNvSpPr txBox="1">
            <a:spLocks noGrp="1"/>
          </p:cNvSpPr>
          <p:nvPr>
            <p:ph type="body" idx="1"/>
          </p:nvPr>
        </p:nvSpPr>
        <p:spPr>
          <a:xfrm>
            <a:off x="515544" y="4969670"/>
            <a:ext cx="5773921"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パターン５は、「育業バトンタッチ作戦」と名付けましたが</a:t>
            </a:r>
            <a:endParaRPr lang="en-US" altLang="ja-JP" dirty="0"/>
          </a:p>
          <a:p>
            <a:pPr marL="461178" indent="-230589"/>
            <a:r>
              <a:rPr lang="ja-JP" altLang="en-US" dirty="0"/>
              <a:t>・このように、育休が</a:t>
            </a:r>
            <a:r>
              <a:rPr lang="en-US" altLang="ja-JP" dirty="0"/>
              <a:t>2</a:t>
            </a:r>
            <a:r>
              <a:rPr lang="ja-JP" altLang="en-US" dirty="0"/>
              <a:t>回に分割できるようになったメリットをフル活用して、</a:t>
            </a:r>
            <a:endParaRPr lang="en-US" altLang="ja-JP" dirty="0"/>
          </a:p>
          <a:p>
            <a:pPr marL="461178" indent="-230589"/>
            <a:r>
              <a:rPr lang="ja-JP" altLang="en-US" dirty="0"/>
              <a:t>　パパ・ママそれぞれの繁忙期に復職しながら育業のバトンを繋ぐこともできます。</a:t>
            </a:r>
            <a:endParaRPr lang="en-US" altLang="ja-JP" dirty="0"/>
          </a:p>
          <a:p>
            <a:pPr marL="461178" indent="-230589"/>
            <a:endParaRPr lang="en-US" dirty="0"/>
          </a:p>
          <a:p>
            <a:pPr marL="461178" indent="-230589"/>
            <a:r>
              <a:rPr lang="ja-JP" altLang="en-US" dirty="0"/>
              <a:t>パターン７は、「パパママ育休プラス」を活用したものです。</a:t>
            </a:r>
            <a:endParaRPr lang="en-US" altLang="ja-JP" dirty="0"/>
          </a:p>
          <a:p>
            <a:pPr marL="461178" indent="-230589"/>
            <a:r>
              <a:rPr lang="ja-JP" altLang="en-US" dirty="0"/>
              <a:t>・「パパママ育休プラス」</a:t>
            </a:r>
            <a:r>
              <a:rPr lang="ja-JP" altLang="en-US" dirty="0">
                <a:solidFill>
                  <a:schemeClr val="tx1"/>
                </a:solidFill>
              </a:rPr>
              <a:t>は、簡単に言うと、「</a:t>
            </a:r>
            <a:r>
              <a:rPr lang="ja-JP" altLang="en-US" dirty="0"/>
              <a:t>パパもママもどっちも育業するなら、</a:t>
            </a:r>
            <a:endParaRPr lang="en-US" altLang="ja-JP" dirty="0"/>
          </a:p>
          <a:p>
            <a:pPr marL="461178" indent="-230589"/>
            <a:r>
              <a:rPr lang="ja-JP" altLang="en-US" dirty="0"/>
              <a:t>　子どもが</a:t>
            </a:r>
            <a:r>
              <a:rPr lang="en-US" altLang="ja-JP" dirty="0"/>
              <a:t>1</a:t>
            </a:r>
            <a:r>
              <a:rPr lang="ja-JP" altLang="en-US" dirty="0"/>
              <a:t>歳までの育業が、</a:t>
            </a:r>
            <a:r>
              <a:rPr lang="en-US" altLang="ja-JP" dirty="0"/>
              <a:t>1</a:t>
            </a:r>
            <a:r>
              <a:rPr lang="ja-JP" altLang="en-US" dirty="0"/>
              <a:t>歳</a:t>
            </a:r>
            <a:r>
              <a:rPr lang="en-US" altLang="ja-JP" dirty="0"/>
              <a:t>2</a:t>
            </a:r>
            <a:r>
              <a:rPr lang="ja-JP" altLang="en-US" dirty="0"/>
              <a:t>か月までプラスされます」という制度です。</a:t>
            </a:r>
            <a:endParaRPr lang="en-US" altLang="ja-JP" dirty="0"/>
          </a:p>
          <a:p>
            <a:pPr marL="461178" indent="-230589"/>
            <a:endParaRPr lang="en-US" dirty="0"/>
          </a:p>
          <a:p>
            <a:pPr marL="461178" indent="-230589"/>
            <a:r>
              <a:rPr lang="ja-JP" altLang="en-US" dirty="0"/>
              <a:t>「子どもが生まれる」と部下から申出があったら、こんなパターンを一緒に見ながら、</a:t>
            </a:r>
            <a:endParaRPr lang="en-US" altLang="ja-JP" dirty="0"/>
          </a:p>
          <a:p>
            <a:pPr marL="461178" indent="-230589"/>
            <a:r>
              <a:rPr lang="ja-JP" altLang="en-US" dirty="0"/>
              <a:t>育業の計画について話合ってください。</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67: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67:notes"/>
          <p:cNvSpPr txBox="1">
            <a:spLocks noGrp="1"/>
          </p:cNvSpPr>
          <p:nvPr>
            <p:ph type="body" idx="1"/>
          </p:nvPr>
        </p:nvSpPr>
        <p:spPr>
          <a:xfrm>
            <a:off x="446655" y="4969670"/>
            <a:ext cx="5911700" cy="5774957"/>
          </a:xfrm>
          <a:prstGeom prst="rect">
            <a:avLst/>
          </a:prstGeom>
          <a:noFill/>
          <a:ln>
            <a:noFill/>
          </a:ln>
        </p:spPr>
        <p:txBody>
          <a:bodyPr spcFirstLastPara="1" wrap="square" lIns="93002" tIns="46476" rIns="93002" bIns="46476" anchor="t" anchorCtr="0">
            <a:noAutofit/>
          </a:bodyPr>
          <a:lstStyle/>
          <a:p>
            <a:pPr marL="461178" indent="-230589"/>
            <a:r>
              <a:rPr lang="ja-JP" altLang="en-US" dirty="0"/>
              <a:t>事例を１つみてみましょう。</a:t>
            </a:r>
            <a:endParaRPr lang="en-US" altLang="ja-JP" dirty="0"/>
          </a:p>
          <a:p>
            <a:pPr marL="461178" indent="-230589"/>
            <a:endParaRPr lang="en-US" altLang="ja-JP" dirty="0"/>
          </a:p>
          <a:p>
            <a:pPr marL="461178" indent="-230589"/>
            <a:r>
              <a:rPr lang="ja-JP" altLang="en-US" dirty="0"/>
              <a:t>＜事例＞</a:t>
            </a:r>
          </a:p>
          <a:p>
            <a:pPr marL="461178" indent="-230589"/>
            <a:r>
              <a:rPr lang="ja-JP" altLang="en-US" dirty="0"/>
              <a:t>・男性社員</a:t>
            </a:r>
            <a:r>
              <a:rPr lang="en-US" altLang="ja-JP" dirty="0"/>
              <a:t>A</a:t>
            </a:r>
            <a:r>
              <a:rPr lang="ja-JP" altLang="en-US" dirty="0"/>
              <a:t>さんが、</a:t>
            </a:r>
            <a:r>
              <a:rPr lang="en-US" altLang="ja-JP" dirty="0"/>
              <a:t>2</a:t>
            </a:r>
            <a:r>
              <a:rPr lang="ja-JP" altLang="en-US" dirty="0"/>
              <a:t>人目の子どもが生まれる直後の</a:t>
            </a:r>
            <a:r>
              <a:rPr lang="en-US" altLang="ja-JP" dirty="0"/>
              <a:t>1</a:t>
            </a:r>
            <a:r>
              <a:rPr lang="ja-JP" altLang="en-US" dirty="0"/>
              <a:t>か月、育業を希望します。</a:t>
            </a:r>
          </a:p>
          <a:p>
            <a:pPr marL="461178" indent="-230589"/>
            <a:r>
              <a:rPr lang="ja-JP" altLang="en-US" dirty="0"/>
              <a:t>・</a:t>
            </a:r>
            <a:r>
              <a:rPr lang="en-US" altLang="ja-JP" dirty="0"/>
              <a:t>A</a:t>
            </a:r>
            <a:r>
              <a:rPr lang="ja-JP" altLang="en-US" dirty="0"/>
              <a:t>はベテランの技術者で、</a:t>
            </a:r>
            <a:r>
              <a:rPr lang="en-US" altLang="ja-JP" dirty="0"/>
              <a:t>A</a:t>
            </a:r>
            <a:r>
              <a:rPr lang="ja-JP" altLang="en-US" dirty="0"/>
              <a:t>さんがいないと進まないプロジェクトがあり、</a:t>
            </a:r>
            <a:endParaRPr lang="en-US" altLang="ja-JP" dirty="0"/>
          </a:p>
          <a:p>
            <a:pPr marL="461178" indent="-230589"/>
            <a:r>
              <a:rPr lang="ja-JP" altLang="en-US" dirty="0"/>
              <a:t>　会社としては、育業を応援したい反面、</a:t>
            </a:r>
            <a:r>
              <a:rPr lang="en-US" altLang="ja-JP" dirty="0"/>
              <a:t>A</a:t>
            </a:r>
            <a:r>
              <a:rPr lang="ja-JP" altLang="en-US" dirty="0"/>
              <a:t>さんが</a:t>
            </a:r>
            <a:r>
              <a:rPr lang="en-US" altLang="ja-JP" dirty="0"/>
              <a:t>1</a:t>
            </a:r>
            <a:r>
              <a:rPr lang="ja-JP" altLang="en-US" dirty="0"/>
              <a:t>か月もいなくなるのはおおいに困ります。</a:t>
            </a:r>
          </a:p>
          <a:p>
            <a:pPr marL="461178" indent="-230589"/>
            <a:r>
              <a:rPr lang="ja-JP" altLang="en-US" dirty="0"/>
              <a:t>・一方、</a:t>
            </a:r>
            <a:r>
              <a:rPr lang="en-US" altLang="ja-JP" dirty="0"/>
              <a:t>A</a:t>
            </a:r>
            <a:r>
              <a:rPr lang="ja-JP" altLang="en-US" dirty="0"/>
              <a:t>さんの</a:t>
            </a:r>
            <a:r>
              <a:rPr lang="ja-JP" altLang="en-US" dirty="0">
                <a:solidFill>
                  <a:schemeClr val="tx1"/>
                </a:solidFill>
              </a:rPr>
              <a:t>ご家庭では、どちらのおじいちゃん、おばあちゃんにも頼ることができず、</a:t>
            </a:r>
            <a:endParaRPr lang="en-US" altLang="ja-JP" dirty="0">
              <a:solidFill>
                <a:schemeClr val="tx1"/>
              </a:solidFill>
            </a:endParaRPr>
          </a:p>
          <a:p>
            <a:pPr marL="461178" indent="-230589"/>
            <a:r>
              <a:rPr lang="ja-JP" altLang="en-US" dirty="0">
                <a:solidFill>
                  <a:schemeClr val="tx1"/>
                </a:solidFill>
              </a:rPr>
              <a:t>　</a:t>
            </a:r>
            <a:r>
              <a:rPr lang="en-US" altLang="ja-JP" dirty="0">
                <a:solidFill>
                  <a:schemeClr val="tx1"/>
                </a:solidFill>
              </a:rPr>
              <a:t>A</a:t>
            </a:r>
            <a:r>
              <a:rPr lang="ja-JP" altLang="en-US" dirty="0">
                <a:solidFill>
                  <a:schemeClr val="tx1"/>
                </a:solidFill>
              </a:rPr>
              <a:t>さんが育業しないと、出産直後のママ、生まれたばっかりの赤ちゃん、走り回る上の子供だけになってしまいます。</a:t>
            </a:r>
            <a:endParaRPr lang="en-US" altLang="ja-JP" dirty="0">
              <a:solidFill>
                <a:schemeClr val="tx1"/>
              </a:solidFill>
            </a:endParaRPr>
          </a:p>
          <a:p>
            <a:pPr marL="461178" indent="-230589"/>
            <a:endParaRPr lang="en-US" altLang="ja-JP" dirty="0">
              <a:solidFill>
                <a:schemeClr val="tx1"/>
              </a:solidFill>
            </a:endParaRPr>
          </a:p>
          <a:p>
            <a:pPr marL="461178" indent="-230589"/>
            <a:r>
              <a:rPr lang="ja-JP" altLang="en-US" dirty="0"/>
              <a:t>会社がどう対応するかで、こんなに差が出る！ということを体感してもらうために、</a:t>
            </a:r>
            <a:endParaRPr lang="en-US" altLang="ja-JP" dirty="0"/>
          </a:p>
          <a:p>
            <a:pPr marL="461178" indent="-230589"/>
            <a:r>
              <a:rPr lang="ja-JP" altLang="en-US" dirty="0"/>
              <a:t>＜悪い例＞と＜良い例＞を紹介します。</a:t>
            </a:r>
            <a:endParaRPr lang="en-US" altLang="ja-JP" dirty="0"/>
          </a:p>
          <a:p>
            <a:pPr marL="461178" indent="-230589"/>
            <a:endParaRPr lang="en-US" altLang="ja-JP" dirty="0"/>
          </a:p>
          <a:p>
            <a:pPr marL="461178" indent="-230589"/>
            <a:endParaRPr lang="en-US" altLang="ja-JP" dirty="0"/>
          </a:p>
          <a:p>
            <a:pPr marL="461178" indent="-230589"/>
            <a:r>
              <a:rPr lang="ja-JP" altLang="en-US" dirty="0"/>
              <a:t>＜悪い例＞</a:t>
            </a:r>
            <a:endParaRPr lang="en-US" altLang="ja-JP" dirty="0"/>
          </a:p>
          <a:p>
            <a:pPr marL="461178" indent="-230589"/>
            <a:r>
              <a:rPr lang="ja-JP" altLang="en-US" dirty="0"/>
              <a:t>・</a:t>
            </a:r>
            <a:r>
              <a:rPr lang="en-US" altLang="ja-JP" dirty="0"/>
              <a:t>A</a:t>
            </a:r>
            <a:r>
              <a:rPr lang="ja-JP" altLang="en-US" dirty="0"/>
              <a:t>さんのプロ意識を利用し「法律はわかるけどあなたがいないと</a:t>
            </a:r>
            <a:r>
              <a:rPr lang="en-US" altLang="ja-JP" dirty="0"/>
              <a:t>…</a:t>
            </a:r>
            <a:r>
              <a:rPr lang="ja-JP" altLang="en-US" dirty="0"/>
              <a:t>」と、</a:t>
            </a:r>
            <a:endParaRPr lang="en-US" altLang="ja-JP" dirty="0"/>
          </a:p>
          <a:p>
            <a:pPr marL="461178" indent="-230589"/>
            <a:r>
              <a:rPr lang="ja-JP" altLang="en-US" dirty="0"/>
              <a:t>　なんとか</a:t>
            </a:r>
            <a:r>
              <a:rPr lang="en-US" altLang="ja-JP" dirty="0"/>
              <a:t>A</a:t>
            </a:r>
            <a:r>
              <a:rPr lang="ja-JP" altLang="en-US" dirty="0"/>
              <a:t>さんが育業しない方向で説得を試みました。</a:t>
            </a:r>
            <a:endParaRPr lang="en-US" altLang="ja-JP" dirty="0"/>
          </a:p>
          <a:p>
            <a:pPr marL="461178" indent="-230589"/>
            <a:r>
              <a:rPr lang="ja-JP" altLang="en-US" dirty="0"/>
              <a:t>・</a:t>
            </a:r>
            <a:r>
              <a:rPr lang="en-US" altLang="ja-JP" dirty="0"/>
              <a:t>A</a:t>
            </a:r>
            <a:r>
              <a:rPr lang="ja-JP" altLang="en-US" dirty="0"/>
              <a:t>さんは、育業を断念するしかないかと思い悩みますが、</a:t>
            </a:r>
            <a:r>
              <a:rPr lang="en-US" altLang="ja-JP" dirty="0"/>
              <a:t>2</a:t>
            </a:r>
            <a:r>
              <a:rPr lang="ja-JP" altLang="en-US" dirty="0"/>
              <a:t>人目の子が生まれた後の家庭の状況を想像すると、</a:t>
            </a:r>
            <a:endParaRPr lang="en-US" altLang="ja-JP" dirty="0"/>
          </a:p>
          <a:p>
            <a:pPr marL="461178" indent="-230589"/>
            <a:r>
              <a:rPr lang="ja-JP" altLang="en-US" dirty="0"/>
              <a:t>　とても出社なんてできないと判断し、退職しました。</a:t>
            </a:r>
            <a:endParaRPr lang="en-US" altLang="ja-JP" dirty="0"/>
          </a:p>
          <a:p>
            <a:pPr marL="461178" indent="-230589"/>
            <a:r>
              <a:rPr lang="ja-JP" altLang="en-US" dirty="0"/>
              <a:t>・そして、</a:t>
            </a:r>
            <a:r>
              <a:rPr lang="en-US" altLang="ja-JP" dirty="0"/>
              <a:t>A</a:t>
            </a:r>
            <a:r>
              <a:rPr lang="ja-JP" altLang="en-US" dirty="0"/>
              <a:t>さんの退職によりプロジェクトは大失敗。この会社は顧客からの信用も失いました。</a:t>
            </a:r>
            <a:endParaRPr lang="en-US" altLang="ja-JP" dirty="0"/>
          </a:p>
          <a:p>
            <a:pPr marL="461178" indent="-230589"/>
            <a:r>
              <a:rPr lang="ja-JP" altLang="en-US" dirty="0"/>
              <a:t>・育業は、育児が</a:t>
            </a:r>
            <a:r>
              <a:rPr lang="ja-JP" altLang="en-US" dirty="0">
                <a:solidFill>
                  <a:schemeClr val="tx1"/>
                </a:solidFill>
              </a:rPr>
              <a:t>必要な期間は育児に専念することにより、仕事を続けられる制度であり、育</a:t>
            </a:r>
            <a:r>
              <a:rPr lang="ja-JP" altLang="en-US" dirty="0"/>
              <a:t>業を応援しないと、</a:t>
            </a:r>
            <a:endParaRPr lang="en-US" altLang="ja-JP" dirty="0"/>
          </a:p>
          <a:p>
            <a:pPr marL="461178" indent="-230589"/>
            <a:r>
              <a:rPr lang="ja-JP" altLang="en-US" dirty="0"/>
              <a:t>　この例のように休まれたら困る大事な労働者が退職してしまい、もっと困ることにもなりかねません。</a:t>
            </a:r>
            <a:endParaRPr lang="en-US" altLang="ja-JP" dirty="0"/>
          </a:p>
          <a:p>
            <a:pPr marL="461178" indent="-230589"/>
            <a:endParaRPr lang="en-US" altLang="ja-JP" dirty="0"/>
          </a:p>
          <a:p>
            <a:pPr marL="461178" indent="-230589"/>
            <a:r>
              <a:rPr lang="ja-JP" altLang="en-US" dirty="0"/>
              <a:t>＜良い例＞</a:t>
            </a:r>
            <a:endParaRPr lang="en-US" altLang="ja-JP" dirty="0"/>
          </a:p>
          <a:p>
            <a:pPr marL="461178" indent="-230589"/>
            <a:r>
              <a:rPr lang="ja-JP" altLang="en-US" dirty="0"/>
              <a:t>・</a:t>
            </a:r>
            <a:r>
              <a:rPr lang="en-US" altLang="ja-JP" dirty="0"/>
              <a:t>A</a:t>
            </a:r>
            <a:r>
              <a:rPr lang="ja-JP" altLang="en-US" dirty="0"/>
              <a:t>さんとよく話し合い、「産後パパ育休」の良いところをフル活用し、</a:t>
            </a:r>
            <a:endParaRPr lang="en-US" altLang="ja-JP" dirty="0"/>
          </a:p>
          <a:p>
            <a:pPr marL="461178" indent="-230589"/>
            <a:r>
              <a:rPr lang="ja-JP" altLang="en-US" dirty="0"/>
              <a:t>　外せない会議の日だけオンラインで参加する、一部技術を後輩に伝授するなど工夫をしました。</a:t>
            </a:r>
          </a:p>
          <a:p>
            <a:pPr marL="461178" indent="-230589"/>
            <a:r>
              <a:rPr lang="ja-JP" altLang="en-US" dirty="0"/>
              <a:t>・その結果、後輩技術者も育ち、仕事が見える化され、組織力がアップし、育業だけでなく、</a:t>
            </a:r>
            <a:endParaRPr lang="en-US" altLang="ja-JP" dirty="0"/>
          </a:p>
          <a:p>
            <a:pPr marL="461178" indent="-230589"/>
            <a:r>
              <a:rPr lang="ja-JP" altLang="en-US" dirty="0"/>
              <a:t>　病気、介護などで誰かが突然休むリスクに備える体制が整備されました。</a:t>
            </a:r>
          </a:p>
          <a:p>
            <a:pPr marL="461178" indent="-230589"/>
            <a:r>
              <a:rPr lang="ja-JP" altLang="en-US" dirty="0"/>
              <a:t>・そして、</a:t>
            </a:r>
            <a:r>
              <a:rPr lang="en-US" altLang="ja-JP" dirty="0"/>
              <a:t>A</a:t>
            </a:r>
            <a:r>
              <a:rPr lang="ja-JP" altLang="en-US" dirty="0">
                <a:solidFill>
                  <a:schemeClr val="tx1"/>
                </a:solidFill>
              </a:rPr>
              <a:t>さんは育業で家族の絆も深まり、会社のためにより頑張るぞ！という気持ちになりました。</a:t>
            </a:r>
            <a:endParaRPr lang="en-US" altLang="ja-JP" dirty="0">
              <a:solidFill>
                <a:schemeClr val="tx1"/>
              </a:solidFill>
            </a:endParaRPr>
          </a:p>
          <a:p>
            <a:pPr marL="461178" indent="-230589"/>
            <a:endParaRPr lang="en-US" altLang="ja-JP" dirty="0"/>
          </a:p>
          <a:p>
            <a:pPr marL="461178" indent="-230589"/>
            <a:endParaRPr lang="en-US" altLang="ja-JP" dirty="0"/>
          </a:p>
        </p:txBody>
      </p:sp>
    </p:spTree>
    <p:extLst>
      <p:ext uri="{BB962C8B-B14F-4D97-AF65-F5344CB8AC3E}">
        <p14:creationId xmlns:p14="http://schemas.microsoft.com/office/powerpoint/2010/main" val="3270193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86:notes"/>
          <p:cNvSpPr>
            <a:spLocks noGrp="1" noRot="1" noChangeAspect="1"/>
          </p:cNvSpPr>
          <p:nvPr>
            <p:ph type="sldImg" idx="2"/>
          </p:nvPr>
        </p:nvSpPr>
        <p:spPr>
          <a:xfrm>
            <a:off x="1166813" y="1244600"/>
            <a:ext cx="4471987"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86:notes"/>
          <p:cNvSpPr txBox="1">
            <a:spLocks noGrp="1"/>
          </p:cNvSpPr>
          <p:nvPr>
            <p:ph type="body" idx="1"/>
          </p:nvPr>
        </p:nvSpPr>
        <p:spPr>
          <a:xfrm>
            <a:off x="627943" y="4969670"/>
            <a:ext cx="5549124" cy="5774957"/>
          </a:xfrm>
          <a:prstGeom prst="rect">
            <a:avLst/>
          </a:prstGeom>
          <a:noFill/>
          <a:ln>
            <a:noFill/>
          </a:ln>
        </p:spPr>
        <p:txBody>
          <a:bodyPr spcFirstLastPara="1" wrap="square" lIns="93002" tIns="46476" rIns="93002" bIns="46476" anchor="t" anchorCtr="0">
            <a:noAutofit/>
          </a:bodyPr>
          <a:lstStyle/>
          <a:p>
            <a:pPr marL="0" indent="0" algn="just" fontAlgn="ctr">
              <a:lnSpc>
                <a:spcPct val="156000"/>
              </a:lnSpc>
            </a:pPr>
            <a:r>
              <a:rPr lang="ja-JP" altLang="en-US"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管理職のみなさまは忙しいので、明日以降、育業のために何をしたらよいか、</a:t>
            </a:r>
            <a:endParaRPr lang="en-US" altLang="ja-JP" dirty="0">
              <a:solidFill>
                <a:schemeClr val="tx1"/>
              </a:solidFill>
              <a:latin typeface="Meiryo" panose="020B0604030504040204" pitchFamily="50" charset="-128"/>
              <a:ea typeface="Meiryo" panose="020B0604030504040204" pitchFamily="50" charset="-128"/>
              <a:cs typeface="Meiryo" panose="020B0604030504040204" pitchFamily="50" charset="-128"/>
            </a:endParaRPr>
          </a:p>
          <a:p>
            <a:pPr marL="0" indent="0" algn="just" fontAlgn="ctr">
              <a:lnSpc>
                <a:spcPct val="156000"/>
              </a:lnSpc>
            </a:pPr>
            <a:r>
              <a:rPr lang="ja-JP" altLang="en-US"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具体的なアクションプランをいくつかお示しして本日の研修を終了としたいと思います。</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algn="just" fontAlgn="ctr">
              <a:lnSpc>
                <a:spcPct val="156000"/>
              </a:lnSpc>
            </a:pP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algn="just" fontAlgn="ctr">
              <a:lnSpc>
                <a:spcPct val="156000"/>
              </a:lnSpc>
            </a:pP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「育業したいのですが」と言われた時に備え、社内の対応フローを確認しておく</a:t>
            </a:r>
            <a:endParaRPr lang="ja-JP" altLang="ja-JP" b="0" i="0" u="none" strike="noStrike" dirty="0">
              <a:solidFill>
                <a:schemeClr val="tx1"/>
              </a:solidFill>
              <a:effectLst/>
              <a:latin typeface="Arial" panose="020B0604020202020204" pitchFamily="34" charset="0"/>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⇒ご自身での説明が難しい場合でも、適切に人事部門につなぐなどの対応が必要です。</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心づもり、イメージトレーニングをしておく</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⇒うっかり、「まじで？！」などと言わないように、男性も育業する時代なんだ！と</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r>
              <a:rPr lang="ja-JP" altLang="en-US" dirty="0">
                <a:solidFill>
                  <a:schemeClr val="tx1"/>
                </a:solidFill>
                <a:latin typeface="Meiryo" panose="020B0604030504040204" pitchFamily="50" charset="-128"/>
                <a:ea typeface="Meiryo" panose="020B0604030504040204" pitchFamily="50" charset="-128"/>
              </a:rPr>
              <a:t>　</a:t>
            </a:r>
            <a:r>
              <a:rPr lang="ja-JP" altLang="en-US" b="0" i="0" u="none" strike="noStrike" dirty="0">
                <a:solidFill>
                  <a:schemeClr val="tx1"/>
                </a:solidFill>
                <a:effectLst/>
                <a:latin typeface="Meiryo" panose="020B0604030504040204" pitchFamily="50" charset="-128"/>
                <a:ea typeface="Meiryo" panose="020B0604030504040204" pitchFamily="50" charset="-128"/>
              </a:rPr>
              <a:t>本日の研修を忘れずに心づもりをお願いします。</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「育業の研修に参加したよ！」とチームメンバーに内容を共有</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⇒実は、育業を言い出せなかった部下がいて、育業希望を吸い上げることができるかもしれません。</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チーム内にハラスメントがないか、そっと観察してみる</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⇒誰かの育業の負担が誰かに偏っていれば、誰だって「またか</a:t>
            </a:r>
            <a:r>
              <a:rPr lang="en-US" altLang="ja-JP" b="0" i="0" u="none" strike="noStrike" dirty="0">
                <a:solidFill>
                  <a:schemeClr val="tx1"/>
                </a:solidFill>
                <a:effectLst/>
                <a:latin typeface="Meiryo" panose="020B0604030504040204" pitchFamily="50" charset="-128"/>
                <a:ea typeface="Meiryo" panose="020B0604030504040204" pitchFamily="50" charset="-128"/>
              </a:rPr>
              <a:t>…</a:t>
            </a:r>
            <a:r>
              <a:rPr lang="ja-JP" altLang="en-US" b="0" i="0" u="none" strike="noStrike" dirty="0">
                <a:solidFill>
                  <a:schemeClr val="tx1"/>
                </a:solidFill>
                <a:effectLst/>
                <a:latin typeface="Meiryo" panose="020B0604030504040204" pitchFamily="50" charset="-128"/>
                <a:ea typeface="Meiryo" panose="020B0604030504040204" pitchFamily="50" charset="-128"/>
              </a:rPr>
              <a:t>」と言いたくなるものです。</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部下ひとりひとりのライフ</a:t>
            </a:r>
            <a:r>
              <a:rPr lang="ja-JP" altLang="en-US"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a:t>
            </a: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ワーク</a:t>
            </a:r>
            <a:r>
              <a:rPr lang="ja-JP" altLang="en-US"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a:t>
            </a: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バランスについて心を馳せてみる</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⇒忙しく日々は過ぎていきますが、みんな、職場以外の顔があるはずです。</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部下ひとりひとりについて、「もし1か月休んだら」どう対応するか考えてみる</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⇒ふだんから、誰かが抜けても仕事が回る組織をつくること、が大事だと思います。</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自分が育業をしてみる</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⇒ぜひ、トライしてほしいですが、これは、対象となる子どもがいないとできません。</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自分が年休を取得する</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⇒まずは、年休から！管理職が率先して年休をとってみてください。</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定時退社が基本！宣言をする</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⇒ふだんから、ライフ・ワーク・バランスを大事にする姿勢も大切です。</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1か月先に予告年休を１週間取って海外旅行に行ってみる</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⇒予告年休でも、誰かが抜けても回る強い組織づくり、チームメンバーなど育業効果は得られるはずです。</a:t>
            </a:r>
            <a:endParaRPr lang="en-US" altLang="ja-JP" b="0" i="0" u="none" strike="noStrike" dirty="0">
              <a:solidFill>
                <a:schemeClr val="tx1"/>
              </a:solidFill>
              <a:effectLst/>
              <a:latin typeface="Meiryo" panose="020B0604030504040204" pitchFamily="50" charset="-128"/>
              <a:ea typeface="Meiryo" panose="020B0604030504040204" pitchFamily="50" charset="-128"/>
            </a:endParaRPr>
          </a:p>
          <a:p>
            <a:pPr marL="0" indent="0" fontAlgn="ctr"/>
            <a:endParaRPr lang="ja-JP" altLang="ja-JP" b="0" i="0" u="none" strike="noStrike" dirty="0">
              <a:solidFill>
                <a:schemeClr val="tx1"/>
              </a:solidFill>
              <a:effectLst/>
              <a:latin typeface="Arial" panose="020B0604020202020204" pitchFamily="34" charset="0"/>
            </a:endParaRPr>
          </a:p>
          <a:p>
            <a:pPr marL="0" indent="0" fontAlgn="ctr"/>
            <a:r>
              <a:rPr lang="ja-JP"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rPr>
              <a:t>年次有給休暇を利用して孫の育業にチャレンジ！</a:t>
            </a:r>
            <a:endParaRPr lang="en-US" altLang="ja-JP" b="0" i="0" u="none" strike="noStrike" dirty="0">
              <a:solidFill>
                <a:schemeClr val="tx1"/>
              </a:solidFill>
              <a:effectLst/>
              <a:latin typeface="Meiryo" panose="020B0604030504040204" pitchFamily="50" charset="-128"/>
              <a:ea typeface="Meiryo" panose="020B0604030504040204" pitchFamily="50" charset="-128"/>
              <a:cs typeface="Meiryo" panose="020B0604030504040204" pitchFamily="50" charset="-128"/>
            </a:endParaRPr>
          </a:p>
          <a:p>
            <a:pPr marL="0" indent="0" fontAlgn="ctr"/>
            <a:r>
              <a:rPr lang="ja-JP" altLang="en-US" b="0" i="0" u="none" strike="noStrike" dirty="0">
                <a:solidFill>
                  <a:schemeClr val="tx1"/>
                </a:solidFill>
                <a:effectLst/>
                <a:latin typeface="Meiryo" panose="020B0604030504040204" pitchFamily="50" charset="-128"/>
                <a:ea typeface="Meiryo" panose="020B0604030504040204" pitchFamily="50" charset="-128"/>
              </a:rPr>
              <a:t>⇒「孫育休」って究極の管理職研修になると思うのですが、未だ法制化されていないので、年休で孫の育業にチャレンジしてみるのも良いかもしれません。</a:t>
            </a:r>
            <a:endParaRPr lang="ja-JP" altLang="ja-JP" b="0" i="0" u="none" strike="noStrike" dirty="0">
              <a:solidFill>
                <a:schemeClr val="tx1"/>
              </a:solidFill>
              <a:effectLst/>
              <a:latin typeface="Arial" panose="020B0604020202020204" pitchFamily="34" charset="0"/>
            </a:endParaRPr>
          </a:p>
          <a:p>
            <a:pPr marL="461178" indent="-230589"/>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07:notes"/>
          <p:cNvSpPr txBox="1">
            <a:spLocks noGrp="1"/>
          </p:cNvSpPr>
          <p:nvPr>
            <p:ph type="body" idx="1"/>
          </p:nvPr>
        </p:nvSpPr>
        <p:spPr>
          <a:xfrm>
            <a:off x="600645" y="4969669"/>
            <a:ext cx="5604814" cy="5732527"/>
          </a:xfrm>
          <a:prstGeom prst="rect">
            <a:avLst/>
          </a:prstGeom>
          <a:noFill/>
          <a:ln>
            <a:noFill/>
          </a:ln>
        </p:spPr>
        <p:txBody>
          <a:bodyPr spcFirstLastPara="1" wrap="square" lIns="92220" tIns="46098" rIns="92220" bIns="46098" anchor="t" anchorCtr="0">
            <a:noAutofit/>
          </a:bodyPr>
          <a:lstStyle/>
          <a:p>
            <a:pPr marL="0" indent="0"/>
            <a:r>
              <a:rPr lang="ja-JP" altLang="en-US" dirty="0"/>
              <a:t>ここからは質疑応答の時間といたします。</a:t>
            </a:r>
            <a:endParaRPr lang="en-US" altLang="ja-JP" dirty="0"/>
          </a:p>
          <a:p>
            <a:pPr marL="0" indent="0"/>
            <a:r>
              <a:rPr lang="ja-JP" altLang="en-US" dirty="0"/>
              <a:t>疑問点・不明点等ございましたらお気軽にご質問ください。</a:t>
            </a:r>
            <a:endParaRPr dirty="0"/>
          </a:p>
        </p:txBody>
      </p:sp>
      <p:sp>
        <p:nvSpPr>
          <p:cNvPr id="576" name="Google Shape;576;p107: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89:notes"/>
          <p:cNvSpPr txBox="1">
            <a:spLocks noGrp="1"/>
          </p:cNvSpPr>
          <p:nvPr>
            <p:ph type="body" idx="1"/>
          </p:nvPr>
        </p:nvSpPr>
        <p:spPr>
          <a:xfrm>
            <a:off x="553510" y="4969669"/>
            <a:ext cx="5699084" cy="5732527"/>
          </a:xfrm>
          <a:prstGeom prst="rect">
            <a:avLst/>
          </a:prstGeom>
          <a:noFill/>
          <a:ln>
            <a:noFill/>
          </a:ln>
        </p:spPr>
        <p:txBody>
          <a:bodyPr spcFirstLastPara="1" wrap="square" lIns="92220" tIns="46098" rIns="92220" bIns="46098" anchor="t" anchorCtr="0">
            <a:noAutofit/>
          </a:bodyPr>
          <a:lstStyle/>
          <a:p>
            <a:pPr marL="0" indent="0"/>
            <a:r>
              <a:rPr lang="ja-JP" altLang="en-US" dirty="0">
                <a:latin typeface="メイリオ" panose="020B0604030504040204" pitchFamily="50" charset="-128"/>
                <a:ea typeface="メイリオ" panose="020B0604030504040204" pitchFamily="50" charset="-128"/>
              </a:rPr>
              <a:t>では最後に、本日のポイントについて確認しましょう。</a:t>
            </a:r>
            <a:endParaRPr lang="en-US" altLang="ja-JP" dirty="0">
              <a:latin typeface="メイリオ" panose="020B0604030504040204" pitchFamily="50" charset="-128"/>
              <a:ea typeface="メイリオ" panose="020B0604030504040204" pitchFamily="50" charset="-128"/>
            </a:endParaRPr>
          </a:p>
          <a:p>
            <a:pPr marL="0" indent="0"/>
            <a:r>
              <a:rPr lang="ja-JP" altLang="en-US" dirty="0">
                <a:solidFill>
                  <a:schemeClr val="tx1"/>
                </a:solidFill>
                <a:latin typeface="メイリオ" panose="020B0604030504040204" pitchFamily="50" charset="-128"/>
                <a:ea typeface="メイリオ" panose="020B0604030504040204" pitchFamily="50" charset="-128"/>
              </a:rPr>
              <a:t>～ポイント</a:t>
            </a:r>
            <a:r>
              <a:rPr lang="en-US" altLang="ja-JP" dirty="0">
                <a:solidFill>
                  <a:schemeClr val="tx1"/>
                </a:solidFill>
                <a:latin typeface="メイリオ" panose="020B0604030504040204" pitchFamily="50" charset="-128"/>
                <a:ea typeface="メイリオ" panose="020B0604030504040204" pitchFamily="50" charset="-128"/>
              </a:rPr>
              <a:t>5</a:t>
            </a:r>
            <a:r>
              <a:rPr lang="ja-JP" altLang="en-US" dirty="0">
                <a:solidFill>
                  <a:schemeClr val="tx1"/>
                </a:solidFill>
                <a:latin typeface="メイリオ" panose="020B0604030504040204" pitchFamily="50" charset="-128"/>
                <a:ea typeface="メイリオ" panose="020B0604030504040204" pitchFamily="50" charset="-128"/>
              </a:rPr>
              <a:t>つの読み上げ～</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endParaRPr lang="en-US" altLang="ja-JP" dirty="0">
              <a:latin typeface="メイリオ" panose="020B0604030504040204" pitchFamily="50" charset="-128"/>
              <a:ea typeface="メイリオ" panose="020B0604030504040204" pitchFamily="50" charset="-128"/>
            </a:endParaRPr>
          </a:p>
          <a:p>
            <a:pPr marL="0" indent="0"/>
            <a:r>
              <a:rPr lang="ja-JP" altLang="en-US" dirty="0">
                <a:latin typeface="メイリオ" panose="020B0604030504040204" pitchFamily="50" charset="-128"/>
                <a:ea typeface="メイリオ" panose="020B0604030504040204" pitchFamily="50" charset="-128"/>
              </a:rPr>
              <a:t>育業の相談はいつ来るかわかりません。</a:t>
            </a:r>
            <a:endParaRPr lang="en-US" altLang="ja-JP" dirty="0">
              <a:latin typeface="メイリオ" panose="020B0604030504040204" pitchFamily="50" charset="-128"/>
              <a:ea typeface="メイリオ" panose="020B0604030504040204" pitchFamily="50" charset="-128"/>
            </a:endParaRPr>
          </a:p>
          <a:p>
            <a:pPr marL="0" indent="0"/>
            <a:r>
              <a:rPr lang="ja-JP" altLang="en-US" dirty="0">
                <a:latin typeface="メイリオ" panose="020B0604030504040204" pitchFamily="50" charset="-128"/>
                <a:ea typeface="メイリオ" panose="020B0604030504040204" pitchFamily="50" charset="-128"/>
              </a:rPr>
              <a:t>突然の相談にも対応できるよう、日ごろから育業について学んでおく必要があります。</a:t>
            </a:r>
            <a:endParaRPr lang="en-US" altLang="ja-JP" dirty="0">
              <a:latin typeface="メイリオ" panose="020B0604030504040204" pitchFamily="50" charset="-128"/>
              <a:ea typeface="メイリオ" panose="020B0604030504040204" pitchFamily="50" charset="-128"/>
            </a:endParaRPr>
          </a:p>
          <a:p>
            <a:pPr marL="0" indent="0"/>
            <a:endParaRPr lang="en-US" altLang="ja-JP" dirty="0">
              <a:latin typeface="メイリオ" panose="020B0604030504040204" pitchFamily="50" charset="-128"/>
              <a:ea typeface="メイリオ" panose="020B0604030504040204" pitchFamily="50" charset="-128"/>
            </a:endParaRPr>
          </a:p>
          <a:p>
            <a:pPr marL="0" indent="0"/>
            <a:r>
              <a:rPr lang="ja-JP" altLang="en-US" dirty="0">
                <a:latin typeface="メイリオ" panose="020B0604030504040204" pitchFamily="50" charset="-128"/>
                <a:ea typeface="メイリオ" panose="020B0604030504040204" pitchFamily="50" charset="-128"/>
              </a:rPr>
              <a:t>それでは、本日の研修が</a:t>
            </a:r>
            <a:r>
              <a:rPr lang="ja-JP" altLang="ja-JP" kern="100" dirty="0">
                <a:latin typeface="メイリオ" panose="020B0604030504040204" pitchFamily="50" charset="-128"/>
                <a:ea typeface="メイリオ" panose="020B0604030504040204" pitchFamily="50" charset="-128"/>
                <a:cs typeface="Century" panose="02040604050505020304" pitchFamily="18" charset="0"/>
              </a:rPr>
              <a:t>「育業」の推進に向けて行動を始めるきっかけと</a:t>
            </a:r>
            <a:r>
              <a:rPr lang="ja-JP" altLang="en-US" kern="100" dirty="0">
                <a:latin typeface="メイリオ" panose="020B0604030504040204" pitchFamily="50" charset="-128"/>
                <a:ea typeface="メイリオ" panose="020B0604030504040204" pitchFamily="50" charset="-128"/>
                <a:cs typeface="Century" panose="02040604050505020304" pitchFamily="18" charset="0"/>
              </a:rPr>
              <a:t>なりますことを願って、</a:t>
            </a:r>
            <a:endParaRPr lang="en-US" altLang="ja-JP" kern="100" dirty="0">
              <a:latin typeface="メイリオ" panose="020B0604030504040204" pitchFamily="50" charset="-128"/>
              <a:ea typeface="メイリオ" panose="020B0604030504040204" pitchFamily="50" charset="-128"/>
              <a:cs typeface="Century" panose="02040604050505020304" pitchFamily="18" charset="0"/>
            </a:endParaRPr>
          </a:p>
          <a:p>
            <a:pPr marL="0" indent="0"/>
            <a:r>
              <a:rPr lang="ja-JP" altLang="en-US" kern="100" dirty="0">
                <a:latin typeface="メイリオ" panose="020B0604030504040204" pitchFamily="50" charset="-128"/>
                <a:ea typeface="メイリオ" panose="020B0604030504040204" pitchFamily="50" charset="-128"/>
                <a:cs typeface="Century" panose="02040604050505020304" pitchFamily="18" charset="0"/>
              </a:rPr>
              <a:t>終了とさせていただきます。</a:t>
            </a:r>
            <a:endParaRPr lang="en-US" altLang="ja-JP" kern="100" dirty="0">
              <a:latin typeface="メイリオ" panose="020B0604030504040204" pitchFamily="50" charset="-128"/>
              <a:ea typeface="メイリオ" panose="020B0604030504040204" pitchFamily="50" charset="-128"/>
              <a:cs typeface="Century" panose="02040604050505020304" pitchFamily="18" charset="0"/>
            </a:endParaRPr>
          </a:p>
          <a:p>
            <a:pPr marL="0" indent="0"/>
            <a:endParaRPr lang="en-US" altLang="ja-JP" kern="100" dirty="0">
              <a:latin typeface="メイリオ" panose="020B0604030504040204" pitchFamily="50" charset="-128"/>
              <a:ea typeface="メイリオ" panose="020B0604030504040204" pitchFamily="50" charset="-128"/>
              <a:cs typeface="Century" panose="02040604050505020304" pitchFamily="18" charset="0"/>
            </a:endParaRPr>
          </a:p>
        </p:txBody>
      </p:sp>
      <p:sp>
        <p:nvSpPr>
          <p:cNvPr id="583" name="Google Shape;583;p89:notes"/>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4: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それではまず、一緒に研修に参加いただくグループの皆様に自己紹介をしていただきたいのですが、</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こちらが本日のグループワークのグランドルールです。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【守秘】ここで話されたことは、この場限り</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【参加】いつもよりも少しオープンな気持ちで考えを積極的に伝える</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【尊重】一人ひとりの考えを尊重し、途中で遮ったりせずしっかり聴く</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普段の業務からは少し離れて、この</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3</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つのことを頭の片隅に置きながらご参加頂ければと思います。</a:t>
            </a:r>
          </a:p>
          <a:p>
            <a:pPr marL="0" indent="0"/>
            <a:endParaRPr sz="1000" dirty="0">
              <a:solidFill>
                <a:srgbClr val="595959"/>
              </a:solidFill>
            </a:endParaRPr>
          </a:p>
        </p:txBody>
      </p:sp>
      <p:sp>
        <p:nvSpPr>
          <p:cNvPr id="213" name="Google Shape;213;p64: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自己紹介の内容は、お名前、所属、そして先ほど私が皆さんに「育業」と聞いてなにを思い浮かべますか？</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とご提示した際に、どんなことを思い浮かべたのか５分でグループの皆様とお話しください。</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皆様まだ途中かもしれませんが、お時間になりましたので講義に入ります。</a:t>
            </a:r>
          </a:p>
          <a:p>
            <a:pPr marL="461143" indent="-230572"/>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F9D67320-C795-379D-019C-939C38E462BC}"/>
            </a:ext>
          </a:extLst>
        </p:cNvPr>
        <p:cNvGrpSpPr/>
        <p:nvPr/>
      </p:nvGrpSpPr>
      <p:grpSpPr>
        <a:xfrm>
          <a:off x="0" y="0"/>
          <a:ext cx="0" cy="0"/>
          <a:chOff x="0" y="0"/>
          <a:chExt cx="0" cy="0"/>
        </a:xfrm>
      </p:grpSpPr>
      <p:sp>
        <p:nvSpPr>
          <p:cNvPr id="221" name="Google Shape;221;p34:notes">
            <a:extLst>
              <a:ext uri="{FF2B5EF4-FFF2-40B4-BE49-F238E27FC236}">
                <a16:creationId xmlns:a16="http://schemas.microsoft.com/office/drawing/2014/main" id="{79907AC2-14F1-729F-B85B-0AC05F25E1E3}"/>
              </a:ext>
            </a:extLst>
          </p:cNvPr>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34:notes">
            <a:extLst>
              <a:ext uri="{FF2B5EF4-FFF2-40B4-BE49-F238E27FC236}">
                <a16:creationId xmlns:a16="http://schemas.microsoft.com/office/drawing/2014/main" id="{F103C69B-45E8-D172-C9E6-5295E6BA1302}"/>
              </a:ext>
            </a:extLst>
          </p:cNvPr>
          <p:cNvSpPr txBox="1">
            <a:spLocks noGrp="1"/>
          </p:cNvSpPr>
          <p:nvPr>
            <p:ph type="body" idx="1"/>
          </p:nvPr>
        </p:nvSpPr>
        <p:spPr>
          <a:xfrm>
            <a:off x="680719" y="4969670"/>
            <a:ext cx="5445760" cy="3913614"/>
          </a:xfrm>
          <a:prstGeom prst="rect">
            <a:avLst/>
          </a:prstGeom>
          <a:noFill/>
          <a:ln>
            <a:noFill/>
          </a:ln>
        </p:spPr>
        <p:txBody>
          <a:bodyPr spcFirstLastPara="1" wrap="square" lIns="92213" tIns="46095" rIns="92213" bIns="46095" anchor="t" anchorCtr="0">
            <a:noAutofit/>
          </a:bodyPr>
          <a:lstStyle/>
          <a:p>
            <a:pPr marL="461143" indent="-230572" defTabSz="922355">
              <a:defRPr/>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本日はこのような</a:t>
            </a:r>
            <a:r>
              <a:rPr lang="ja-JP" altLang="en-US"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内容</a:t>
            </a:r>
            <a:r>
              <a:rPr lang="ja-JP" altLang="ja-JP" kern="100" dirty="0">
                <a:solidFill>
                  <a:schemeClr val="tx1"/>
                </a:solidFill>
                <a:effectLst/>
                <a:latin typeface="メイリオ" panose="020B0604030504040204" pitchFamily="50" charset="-128"/>
                <a:ea typeface="メイリオ" panose="020B0604030504040204" pitchFamily="50" charset="-128"/>
                <a:cs typeface="Century" panose="02040604050505020304" pitchFamily="18" charset="0"/>
              </a:rPr>
              <a:t>で</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進めてまいります。</a:t>
            </a:r>
          </a:p>
          <a:p>
            <a:pPr marL="461143" indent="-230572"/>
            <a:endParaRPr dirty="0"/>
          </a:p>
        </p:txBody>
      </p:sp>
    </p:spTree>
    <p:extLst>
      <p:ext uri="{BB962C8B-B14F-4D97-AF65-F5344CB8AC3E}">
        <p14:creationId xmlns:p14="http://schemas.microsoft.com/office/powerpoint/2010/main" val="385234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A38CAE7E-87C9-EB6F-1431-D7600B7F9F68}"/>
            </a:ext>
          </a:extLst>
        </p:cNvPr>
        <p:cNvGrpSpPr/>
        <p:nvPr/>
      </p:nvGrpSpPr>
      <p:grpSpPr>
        <a:xfrm>
          <a:off x="0" y="0"/>
          <a:ext cx="0" cy="0"/>
          <a:chOff x="0" y="0"/>
          <a:chExt cx="0" cy="0"/>
        </a:xfrm>
      </p:grpSpPr>
      <p:sp>
        <p:nvSpPr>
          <p:cNvPr id="229" name="Google Shape;229;p35:notes">
            <a:extLst>
              <a:ext uri="{FF2B5EF4-FFF2-40B4-BE49-F238E27FC236}">
                <a16:creationId xmlns:a16="http://schemas.microsoft.com/office/drawing/2014/main" id="{F70A9794-1E52-937A-2DF9-C9AC7A5C2AC3}"/>
              </a:ext>
            </a:extLst>
          </p:cNvPr>
          <p:cNvSpPr>
            <a:spLocks noGrp="1" noRot="1" noChangeAspect="1"/>
          </p:cNvSpPr>
          <p:nvPr>
            <p:ph type="sldImg" idx="2"/>
          </p:nvPr>
        </p:nvSpPr>
        <p:spPr>
          <a:xfrm>
            <a:off x="1166813" y="1244600"/>
            <a:ext cx="447357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5:notes">
            <a:extLst>
              <a:ext uri="{FF2B5EF4-FFF2-40B4-BE49-F238E27FC236}">
                <a16:creationId xmlns:a16="http://schemas.microsoft.com/office/drawing/2014/main" id="{EDEA6C84-BF89-7658-3F6C-095D9FAE74B7}"/>
              </a:ext>
            </a:extLst>
          </p:cNvPr>
          <p:cNvSpPr txBox="1">
            <a:spLocks noGrp="1"/>
          </p:cNvSpPr>
          <p:nvPr>
            <p:ph type="body" idx="1"/>
          </p:nvPr>
        </p:nvSpPr>
        <p:spPr>
          <a:xfrm>
            <a:off x="680561" y="4969670"/>
            <a:ext cx="5680240" cy="2508805"/>
          </a:xfrm>
          <a:prstGeom prst="rect">
            <a:avLst/>
          </a:prstGeom>
          <a:noFill/>
          <a:ln>
            <a:noFill/>
          </a:ln>
        </p:spPr>
        <p:txBody>
          <a:bodyPr spcFirstLastPara="1" wrap="square" lIns="93022" tIns="46499" rIns="93022" bIns="46499"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まず初めに、育業の現状について見ていきます。 </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ユニセフにより、４つの項目に基づく「子育て支援策総合順位」が公表されていますが、</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その４つのうちの１つ「育児休業」の項目について、</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日本は</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OECD</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および</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EU</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加盟国の中で、１位と順位づけられています。</a:t>
            </a:r>
          </a:p>
          <a:p>
            <a:pPr algn="just">
              <a:lnSpc>
                <a:spcPct val="108000"/>
              </a:lnSpc>
            </a:pP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これは、父親が通常通り給与をもらって育業できる期間が最も長いことが評価された結果です。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「父親にも認められている」このような素晴らしい制度ですが、それでは、ちゃんと活用されているのでしょうか。</a:t>
            </a:r>
            <a:endParaRPr sz="1100" dirty="0">
              <a:latin typeface="メイリオ" panose="020B0604030504040204" pitchFamily="50" charset="-128"/>
              <a:ea typeface="メイリオ" panose="020B0604030504040204" pitchFamily="50" charset="-128"/>
              <a:cs typeface="Arial"/>
              <a:sym typeface="Arial"/>
            </a:endParaRPr>
          </a:p>
        </p:txBody>
      </p:sp>
    </p:spTree>
    <p:extLst>
      <p:ext uri="{BB962C8B-B14F-4D97-AF65-F5344CB8AC3E}">
        <p14:creationId xmlns:p14="http://schemas.microsoft.com/office/powerpoint/2010/main" val="326869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6:notes"/>
          <p:cNvSpPr txBox="1">
            <a:spLocks noGrp="1"/>
          </p:cNvSpPr>
          <p:nvPr>
            <p:ph type="body" idx="1"/>
          </p:nvPr>
        </p:nvSpPr>
        <p:spPr>
          <a:xfrm>
            <a:off x="680561" y="4969670"/>
            <a:ext cx="5501948" cy="4770320"/>
          </a:xfrm>
          <a:prstGeom prst="rect">
            <a:avLst/>
          </a:prstGeom>
          <a:noFill/>
          <a:ln>
            <a:noFill/>
          </a:ln>
        </p:spPr>
        <p:txBody>
          <a:bodyPr spcFirstLastPara="1" wrap="square" lIns="92213" tIns="46095" rIns="92213" bIns="46095" anchor="t" anchorCtr="0">
            <a:noAutofit/>
          </a:bodyPr>
          <a:lstStyle/>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こちらは男女別の育業取得率の推移です。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最新の都内女性の数値は右上の吹き出しのとおり９割を超えており、全国よりも高い数値で推移しています。</a:t>
            </a: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一方、男性の数値を見てみると、右下の吹き出しのとおり</a:t>
            </a:r>
            <a:r>
              <a:rPr lang="ja-JP" altLang="en-US" kern="100" dirty="0">
                <a:latin typeface="メイリオ" panose="020B0604030504040204" pitchFamily="50" charset="-128"/>
                <a:ea typeface="メイリオ" panose="020B0604030504040204" pitchFamily="50" charset="-128"/>
                <a:cs typeface="Century" panose="02040604050505020304" pitchFamily="18" charset="0"/>
              </a:rPr>
              <a:t>、</a:t>
            </a: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最新の都内男性の数値は、全国よりは高く</a:t>
            </a:r>
            <a:r>
              <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rPr>
              <a:t>38.9%</a:t>
            </a:r>
            <a:r>
              <a:rPr lang="ja-JP" altLang="en-US" kern="100" dirty="0">
                <a:latin typeface="メイリオ" panose="020B0604030504040204" pitchFamily="50" charset="-128"/>
                <a:ea typeface="メイリオ" panose="020B0604030504040204" pitchFamily="50" charset="-128"/>
                <a:cs typeface="Century" panose="02040604050505020304" pitchFamily="18" charset="0"/>
              </a:rPr>
              <a:t>、</a:t>
            </a:r>
            <a:endParaRPr lang="en-US" altLang="ja-JP" kern="100" dirty="0">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都・国ともに、昨年度から急上昇していますが、女性の数値と比べるとまだまだ低い状況です。</a:t>
            </a:r>
            <a:endParaRPr lang="en-US"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endPar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ct val="108000"/>
              </a:lnSpc>
            </a:pPr>
            <a:r>
              <a:rPr lang="ja-JP" altLang="ja-JP" kern="100" dirty="0">
                <a:effectLst/>
                <a:latin typeface="メイリオ" panose="020B0604030504040204" pitchFamily="50" charset="-128"/>
                <a:ea typeface="メイリオ" panose="020B0604030504040204" pitchFamily="50" charset="-128"/>
                <a:cs typeface="Century" panose="02040604050505020304" pitchFamily="18" charset="0"/>
              </a:rPr>
              <a:t>せっかく、世界一の「育業制度」なのに、男性については、まだまだ活用されていない状況が見えてきます。</a:t>
            </a:r>
          </a:p>
          <a:p>
            <a:pPr marL="0" indent="0">
              <a:lnSpc>
                <a:spcPct val="115000"/>
              </a:lnSpc>
              <a:buSzPts val="1100"/>
            </a:pPr>
            <a:endParaRPr dirty="0"/>
          </a:p>
        </p:txBody>
      </p:sp>
      <p:sp>
        <p:nvSpPr>
          <p:cNvPr id="244" name="Google Shape;244;p36:notes"/>
          <p:cNvSpPr>
            <a:spLocks noGrp="1" noRot="1" noChangeAspect="1"/>
          </p:cNvSpPr>
          <p:nvPr>
            <p:ph type="sldImg" idx="2"/>
          </p:nvPr>
        </p:nvSpPr>
        <p:spPr>
          <a:xfrm>
            <a:off x="1168400" y="1243013"/>
            <a:ext cx="4470400"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5045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15"/>
        <p:cNvGrpSpPr/>
        <p:nvPr/>
      </p:nvGrpSpPr>
      <p:grpSpPr>
        <a:xfrm>
          <a:off x="0" y="0"/>
          <a:ext cx="0" cy="0"/>
          <a:chOff x="0" y="0"/>
          <a:chExt cx="0" cy="0"/>
        </a:xfrm>
      </p:grpSpPr>
      <p:sp>
        <p:nvSpPr>
          <p:cNvPr id="16" name="Google Shape;16;p46"/>
          <p:cNvSpPr/>
          <p:nvPr/>
        </p:nvSpPr>
        <p:spPr>
          <a:xfrm>
            <a:off x="-5644" y="6656068"/>
            <a:ext cx="9180000" cy="226200"/>
          </a:xfrm>
          <a:prstGeom prst="rect">
            <a:avLst/>
          </a:prstGeom>
          <a:solidFill>
            <a:srgbClr val="46B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Meiryo"/>
              <a:ea typeface="Meiryo"/>
              <a:cs typeface="Meiryo"/>
              <a:sym typeface="Meiryo"/>
            </a:endParaRPr>
          </a:p>
        </p:txBody>
      </p:sp>
      <p:pic>
        <p:nvPicPr>
          <p:cNvPr id="17" name="Google Shape;17;p46"/>
          <p:cNvPicPr preferRelativeResize="0"/>
          <p:nvPr/>
        </p:nvPicPr>
        <p:blipFill rotWithShape="1">
          <a:blip r:embed="rId2">
            <a:alphaModFix/>
          </a:blip>
          <a:srcRect/>
          <a:stretch/>
        </p:blipFill>
        <p:spPr>
          <a:xfrm>
            <a:off x="7616649" y="163455"/>
            <a:ext cx="1332000" cy="513616"/>
          </a:xfrm>
          <a:prstGeom prst="rect">
            <a:avLst/>
          </a:prstGeom>
          <a:noFill/>
          <a:ln>
            <a:noFill/>
          </a:ln>
        </p:spPr>
      </p:pic>
      <p:cxnSp>
        <p:nvCxnSpPr>
          <p:cNvPr id="18" name="Google Shape;18;p46"/>
          <p:cNvCxnSpPr/>
          <p:nvPr/>
        </p:nvCxnSpPr>
        <p:spPr>
          <a:xfrm>
            <a:off x="0" y="842416"/>
            <a:ext cx="9144000" cy="0"/>
          </a:xfrm>
          <a:prstGeom prst="straightConnector1">
            <a:avLst/>
          </a:prstGeom>
          <a:noFill/>
          <a:ln w="57150" cap="flat" cmpd="sng">
            <a:solidFill>
              <a:srgbClr val="46B85F"/>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9"/>
        <p:cNvGrpSpPr/>
        <p:nvPr/>
      </p:nvGrpSpPr>
      <p:grpSpPr>
        <a:xfrm>
          <a:off x="0" y="0"/>
          <a:ext cx="0" cy="0"/>
          <a:chOff x="0" y="0"/>
          <a:chExt cx="0" cy="0"/>
        </a:xfrm>
      </p:grpSpPr>
      <p:sp>
        <p:nvSpPr>
          <p:cNvPr id="20" name="Google Shape;20;p45"/>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45"/>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
        <p:nvSpPr>
          <p:cNvPr id="25" name="Google Shape;25;p45"/>
          <p:cNvSpPr/>
          <p:nvPr/>
        </p:nvSpPr>
        <p:spPr>
          <a:xfrm>
            <a:off x="150403" y="2906892"/>
            <a:ext cx="8892000" cy="152533"/>
          </a:xfrm>
          <a:prstGeom prst="rect">
            <a:avLst/>
          </a:prstGeom>
          <a:gradFill>
            <a:gsLst>
              <a:gs pos="0">
                <a:srgbClr val="46B85F"/>
              </a:gs>
              <a:gs pos="30000">
                <a:srgbClr val="95CB64"/>
              </a:gs>
              <a:gs pos="100000">
                <a:srgbClr val="95CB64"/>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Meiryo"/>
              <a:ea typeface="Meiryo"/>
              <a:cs typeface="Meiryo"/>
              <a:sym typeface="Meiryo"/>
            </a:endParaRPr>
          </a:p>
        </p:txBody>
      </p:sp>
      <p:pic>
        <p:nvPicPr>
          <p:cNvPr id="26" name="Google Shape;26;p45"/>
          <p:cNvPicPr preferRelativeResize="0"/>
          <p:nvPr/>
        </p:nvPicPr>
        <p:blipFill rotWithShape="1">
          <a:blip r:embed="rId2">
            <a:alphaModFix/>
          </a:blip>
          <a:srcRect/>
          <a:stretch/>
        </p:blipFill>
        <p:spPr>
          <a:xfrm>
            <a:off x="3869435" y="3756376"/>
            <a:ext cx="1405131" cy="213360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p:nvPr/>
        </p:nvSpPr>
        <p:spPr>
          <a:xfrm>
            <a:off x="32303" y="1803040"/>
            <a:ext cx="9111699" cy="954067"/>
          </a:xfrm>
          <a:prstGeom prst="rect">
            <a:avLst/>
          </a:prstGeom>
          <a:noFill/>
          <a:ln>
            <a:noFill/>
          </a:ln>
        </p:spPr>
        <p:txBody>
          <a:bodyPr spcFirstLastPara="1" wrap="square" lIns="91425" tIns="45700" rIns="91425" bIns="45700" anchor="t" anchorCtr="0">
            <a:spAutoFit/>
          </a:bodyPr>
          <a:lstStyle/>
          <a:p>
            <a:pPr lvl="0" algn="ctr">
              <a:buSzPts val="3200"/>
              <a:defRPr/>
            </a:pPr>
            <a:r>
              <a:rPr lang="ja-JP" altLang="en-US" sz="2800" b="1" dirty="0">
                <a:solidFill>
                  <a:srgbClr val="636366"/>
                </a:solidFill>
                <a:latin typeface="Meiryo"/>
                <a:ea typeface="Meiryo"/>
                <a:cs typeface="Meiryo"/>
                <a:sym typeface="Meiryo"/>
              </a:rPr>
              <a:t>「育業」って知ってます？</a:t>
            </a:r>
          </a:p>
          <a:p>
            <a:pPr lvl="0" algn="ctr">
              <a:buSzPts val="3200"/>
              <a:defRPr/>
            </a:pPr>
            <a:r>
              <a:rPr lang="ja-JP" altLang="en-US" sz="2800" b="1" dirty="0">
                <a:solidFill>
                  <a:srgbClr val="636366"/>
                </a:solidFill>
                <a:latin typeface="Meiryo"/>
                <a:ea typeface="Meiryo"/>
                <a:cs typeface="Meiryo"/>
                <a:sym typeface="Meiryo"/>
              </a:rPr>
              <a:t>できることから、すぐに始めましょう！</a:t>
            </a:r>
          </a:p>
        </p:txBody>
      </p:sp>
      <p:sp>
        <p:nvSpPr>
          <p:cNvPr id="2" name="Google Shape;149;p1">
            <a:extLst>
              <a:ext uri="{FF2B5EF4-FFF2-40B4-BE49-F238E27FC236}">
                <a16:creationId xmlns:a16="http://schemas.microsoft.com/office/drawing/2014/main" id="{E7AB1A09-E877-D88D-E3FD-0D39C5F19AB5}"/>
              </a:ext>
            </a:extLst>
          </p:cNvPr>
          <p:cNvSpPr txBox="1"/>
          <p:nvPr/>
        </p:nvSpPr>
        <p:spPr>
          <a:xfrm>
            <a:off x="2708476" y="1341416"/>
            <a:ext cx="3565003" cy="400069"/>
          </a:xfrm>
          <a:prstGeom prst="rect">
            <a:avLst/>
          </a:prstGeom>
          <a:noFill/>
          <a:ln>
            <a:noFill/>
          </a:ln>
        </p:spPr>
        <p:txBody>
          <a:bodyPr spcFirstLastPara="1" wrap="square" lIns="91425" tIns="45700" rIns="91425" bIns="45700" anchor="t" anchorCtr="0">
            <a:spAutoFit/>
          </a:bodyPr>
          <a:lstStyle/>
          <a:p>
            <a:pPr algn="ctr">
              <a:buSzPts val="3200"/>
              <a:defRPr/>
            </a:pPr>
            <a:r>
              <a:rPr lang="ja-JP" altLang="en-US" sz="2000" dirty="0">
                <a:solidFill>
                  <a:srgbClr val="636366"/>
                </a:solidFill>
                <a:latin typeface="Meiryo"/>
                <a:ea typeface="Meiryo"/>
                <a:cs typeface="Meiryo"/>
                <a:sym typeface="Meiryo"/>
              </a:rPr>
              <a:t>東京都「育業」研修教材</a:t>
            </a:r>
            <a:endParaRPr lang="en-US" altLang="ja-JP" sz="2000" dirty="0">
              <a:solidFill>
                <a:srgbClr val="636366"/>
              </a:solidFill>
              <a:latin typeface="Meiryo"/>
              <a:ea typeface="Meiryo"/>
              <a:cs typeface="Meiryo"/>
              <a:sym typeface="Meiryo"/>
            </a:endParaRPr>
          </a:p>
        </p:txBody>
      </p:sp>
    </p:spTree>
    <p:extLst>
      <p:ext uri="{BB962C8B-B14F-4D97-AF65-F5344CB8AC3E}">
        <p14:creationId xmlns:p14="http://schemas.microsoft.com/office/powerpoint/2010/main" val="307931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A5F12F61-7D05-2BB4-089E-2EA85CDAEAEC}"/>
            </a:ext>
          </a:extLst>
        </p:cNvPr>
        <p:cNvGrpSpPr/>
        <p:nvPr/>
      </p:nvGrpSpPr>
      <p:grpSpPr>
        <a:xfrm>
          <a:off x="0" y="0"/>
          <a:ext cx="0" cy="0"/>
          <a:chOff x="0" y="0"/>
          <a:chExt cx="0" cy="0"/>
        </a:xfrm>
      </p:grpSpPr>
      <p:sp>
        <p:nvSpPr>
          <p:cNvPr id="270" name="Google Shape;270;p3">
            <a:extLst>
              <a:ext uri="{FF2B5EF4-FFF2-40B4-BE49-F238E27FC236}">
                <a16:creationId xmlns:a16="http://schemas.microsoft.com/office/drawing/2014/main" id="{D36DB216-77D7-A066-1F82-4D713869C5D5}"/>
              </a:ext>
            </a:extLst>
          </p:cNvPr>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defRPr/>
            </a:pPr>
            <a:r>
              <a:rPr lang="ja-JP" altLang="en-US" sz="2400" b="1" dirty="0">
                <a:solidFill>
                  <a:srgbClr val="636366"/>
                </a:solidFill>
                <a:latin typeface="Meiryo"/>
                <a:ea typeface="Meiryo"/>
                <a:cs typeface="Meiryo"/>
                <a:sym typeface="Meiryo"/>
              </a:rPr>
              <a:t>はじめに　育業の現状について</a:t>
            </a:r>
            <a:endParaRPr dirty="0">
              <a:latin typeface="メイリオ" panose="020B0604030504040204" pitchFamily="50" charset="-128"/>
              <a:ea typeface="メイリオ" panose="020B0604030504040204" pitchFamily="50" charset="-128"/>
            </a:endParaRPr>
          </a:p>
        </p:txBody>
      </p:sp>
      <p:sp>
        <p:nvSpPr>
          <p:cNvPr id="4" name="Google Shape;280;p3">
            <a:extLst>
              <a:ext uri="{FF2B5EF4-FFF2-40B4-BE49-F238E27FC236}">
                <a16:creationId xmlns:a16="http://schemas.microsoft.com/office/drawing/2014/main" id="{0E72BCA4-36E8-1847-AB5D-03AD1D5A9EAE}"/>
              </a:ext>
            </a:extLst>
          </p:cNvPr>
          <p:cNvSpPr/>
          <p:nvPr/>
        </p:nvSpPr>
        <p:spPr>
          <a:xfrm>
            <a:off x="378624" y="5734413"/>
            <a:ext cx="8435214" cy="845211"/>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45700" rIns="91425" bIns="0" anchor="ctr" anchorCtr="0">
            <a:noAutofit/>
          </a:bodyPr>
          <a:lstStyle/>
          <a:p>
            <a:pPr algn="ctr">
              <a:buSzPts val="2400"/>
              <a:defRPr/>
            </a:pPr>
            <a:r>
              <a:rPr lang="ja-JP" altLang="en-US" sz="2400" b="1" dirty="0">
                <a:solidFill>
                  <a:srgbClr val="636366"/>
                </a:solidFill>
                <a:latin typeface="Meiryo"/>
                <a:ea typeface="Meiryo"/>
                <a:cs typeface="Meiryo"/>
                <a:sym typeface="Meiryo"/>
              </a:rPr>
              <a:t>男性の育業期間も伸びているが</a:t>
            </a:r>
            <a:endParaRPr lang="en-US" altLang="ja-JP" sz="2400" b="1" dirty="0">
              <a:solidFill>
                <a:srgbClr val="636366"/>
              </a:solidFill>
              <a:latin typeface="Meiryo"/>
              <a:ea typeface="Meiryo"/>
              <a:cs typeface="Meiryo"/>
              <a:sym typeface="Meiryo"/>
            </a:endParaRPr>
          </a:p>
          <a:p>
            <a:pPr algn="ctr">
              <a:buSzPts val="2400"/>
              <a:defRPr/>
            </a:pPr>
            <a:r>
              <a:rPr lang="ja-JP" altLang="en-US" sz="2400" b="1" dirty="0">
                <a:solidFill>
                  <a:srgbClr val="636366"/>
                </a:solidFill>
                <a:latin typeface="Meiryo"/>
                <a:ea typeface="Meiryo"/>
                <a:cs typeface="Meiryo"/>
                <a:sym typeface="Meiryo"/>
              </a:rPr>
              <a:t>依然として、男性と女性では大きな差がある</a:t>
            </a:r>
            <a:endParaRPr dirty="0"/>
          </a:p>
        </p:txBody>
      </p:sp>
      <p:sp>
        <p:nvSpPr>
          <p:cNvPr id="61" name="Google Shape;246;p36">
            <a:extLst>
              <a:ext uri="{FF2B5EF4-FFF2-40B4-BE49-F238E27FC236}">
                <a16:creationId xmlns:a16="http://schemas.microsoft.com/office/drawing/2014/main" id="{0C42CD5B-323A-3102-F597-C42474DC81C3}"/>
              </a:ext>
            </a:extLst>
          </p:cNvPr>
          <p:cNvSpPr txBox="1"/>
          <p:nvPr/>
        </p:nvSpPr>
        <p:spPr>
          <a:xfrm>
            <a:off x="2151738" y="930577"/>
            <a:ext cx="4597878" cy="461665"/>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636366"/>
                </a:solidFill>
                <a:latin typeface="Meiryo"/>
                <a:ea typeface="Meiryo"/>
                <a:cs typeface="Meiryo"/>
                <a:sym typeface="Meiryo"/>
              </a:rPr>
              <a:t>男女別育業期間の推移</a:t>
            </a:r>
            <a:endParaRPr dirty="0">
              <a:latin typeface="メイリオ" panose="020B0604030504040204" pitchFamily="50" charset="-128"/>
              <a:ea typeface="メイリオ" panose="020B0604030504040204" pitchFamily="50" charset="-128"/>
            </a:endParaRPr>
          </a:p>
        </p:txBody>
      </p:sp>
      <p:pic>
        <p:nvPicPr>
          <p:cNvPr id="40" name="図 39">
            <a:extLst>
              <a:ext uri="{FF2B5EF4-FFF2-40B4-BE49-F238E27FC236}">
                <a16:creationId xmlns:a16="http://schemas.microsoft.com/office/drawing/2014/main" id="{02786563-5CBF-C40B-F392-0AACBC354DCC}"/>
              </a:ext>
            </a:extLst>
          </p:cNvPr>
          <p:cNvPicPr>
            <a:picLocks noChangeAspect="1"/>
          </p:cNvPicPr>
          <p:nvPr/>
        </p:nvPicPr>
        <p:blipFill>
          <a:blip r:embed="rId3"/>
          <a:stretch>
            <a:fillRect/>
          </a:stretch>
        </p:blipFill>
        <p:spPr>
          <a:xfrm>
            <a:off x="267851" y="1340665"/>
            <a:ext cx="8608298" cy="4334632"/>
          </a:xfrm>
          <a:prstGeom prst="rect">
            <a:avLst/>
          </a:prstGeom>
        </p:spPr>
      </p:pic>
      <p:pic>
        <p:nvPicPr>
          <p:cNvPr id="41" name="図 40" descr="グラフィカル ユーザー インターフェイス, テキスト&#10;&#10;自動的に生成された説明">
            <a:extLst>
              <a:ext uri="{FF2B5EF4-FFF2-40B4-BE49-F238E27FC236}">
                <a16:creationId xmlns:a16="http://schemas.microsoft.com/office/drawing/2014/main" id="{477D23B6-5CAB-3C95-8DDE-DEAA9A2A0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50" y="3625359"/>
            <a:ext cx="7659256" cy="2543451"/>
          </a:xfrm>
          <a:prstGeom prst="rect">
            <a:avLst/>
          </a:prstGeom>
        </p:spPr>
      </p:pic>
    </p:spTree>
    <p:extLst>
      <p:ext uri="{BB962C8B-B14F-4D97-AF65-F5344CB8AC3E}">
        <p14:creationId xmlns:p14="http://schemas.microsoft.com/office/powerpoint/2010/main" val="112317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6" name="図 5" descr="グラフ&#10;&#10;中程度の精度で自動的に生成された説明">
            <a:extLst>
              <a:ext uri="{FF2B5EF4-FFF2-40B4-BE49-F238E27FC236}">
                <a16:creationId xmlns:a16="http://schemas.microsoft.com/office/drawing/2014/main" id="{DD6CB64C-B751-CC52-6EE5-9759C0352827}"/>
              </a:ext>
            </a:extLst>
          </p:cNvPr>
          <p:cNvPicPr>
            <a:picLocks noChangeAspect="1"/>
          </p:cNvPicPr>
          <p:nvPr/>
        </p:nvPicPr>
        <p:blipFill>
          <a:blip r:embed="rId3"/>
          <a:stretch>
            <a:fillRect/>
          </a:stretch>
        </p:blipFill>
        <p:spPr>
          <a:xfrm>
            <a:off x="443529" y="1851654"/>
            <a:ext cx="5690239" cy="3142294"/>
          </a:xfrm>
          <a:prstGeom prst="rect">
            <a:avLst/>
          </a:prstGeom>
        </p:spPr>
      </p:pic>
      <p:sp>
        <p:nvSpPr>
          <p:cNvPr id="301" name="Google Shape;301;p38"/>
          <p:cNvSpPr/>
          <p:nvPr/>
        </p:nvSpPr>
        <p:spPr>
          <a:xfrm>
            <a:off x="5720611" y="1938755"/>
            <a:ext cx="1296000" cy="6480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algn="ctr">
              <a:buSzPts val="1800"/>
              <a:defRPr/>
            </a:pPr>
            <a:r>
              <a:rPr lang="ja-JP" altLang="en-US" sz="1200" b="1" dirty="0">
                <a:solidFill>
                  <a:srgbClr val="FFFFFF"/>
                </a:solidFill>
                <a:latin typeface="Meiryo"/>
                <a:ea typeface="Meiryo"/>
                <a:cs typeface="Meiryo"/>
                <a:sym typeface="Meiryo"/>
              </a:rPr>
              <a:t>出産前有職   </a:t>
            </a:r>
            <a:r>
              <a:rPr lang="en-US" altLang="ja-JP" sz="2400" b="1" dirty="0">
                <a:solidFill>
                  <a:srgbClr val="FFFFFF"/>
                </a:solidFill>
                <a:latin typeface="Meiryo"/>
                <a:ea typeface="Meiryo"/>
                <a:cs typeface="Meiryo"/>
                <a:sym typeface="Meiryo"/>
              </a:rPr>
              <a:t>77.4</a:t>
            </a:r>
            <a:r>
              <a:rPr lang="ja-JP" altLang="en-US" sz="2400" b="1" dirty="0">
                <a:solidFill>
                  <a:srgbClr val="FFFFFF"/>
                </a:solidFill>
                <a:latin typeface="Meiryo"/>
                <a:ea typeface="Meiryo"/>
                <a:cs typeface="Meiryo"/>
                <a:sym typeface="Meiryo"/>
              </a:rPr>
              <a:t>％</a:t>
            </a:r>
            <a:endParaRPr dirty="0">
              <a:latin typeface="メイリオ" panose="020B0604030504040204" pitchFamily="50" charset="-128"/>
              <a:ea typeface="メイリオ" panose="020B0604030504040204" pitchFamily="50" charset="-128"/>
            </a:endParaRPr>
          </a:p>
        </p:txBody>
      </p:sp>
      <p:sp>
        <p:nvSpPr>
          <p:cNvPr id="286" name="Google Shape;286;p38"/>
          <p:cNvSpPr txBox="1"/>
          <p:nvPr/>
        </p:nvSpPr>
        <p:spPr>
          <a:xfrm>
            <a:off x="2054850" y="1117234"/>
            <a:ext cx="4597878" cy="461665"/>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636366"/>
                </a:solidFill>
                <a:latin typeface="Meiryo"/>
                <a:ea typeface="Meiryo"/>
                <a:cs typeface="Meiryo"/>
                <a:sym typeface="Meiryo"/>
              </a:rPr>
              <a:t>第一子出産後の妻の就業変化</a:t>
            </a:r>
            <a:endParaRPr dirty="0">
              <a:latin typeface="メイリオ" panose="020B0604030504040204" pitchFamily="50" charset="-128"/>
              <a:ea typeface="メイリオ" panose="020B0604030504040204" pitchFamily="50" charset="-128"/>
            </a:endParaRPr>
          </a:p>
        </p:txBody>
      </p:sp>
      <p:sp>
        <p:nvSpPr>
          <p:cNvPr id="287" name="Google Shape;287;p38"/>
          <p:cNvSpPr/>
          <p:nvPr/>
        </p:nvSpPr>
        <p:spPr>
          <a:xfrm>
            <a:off x="316089" y="5819544"/>
            <a:ext cx="8435214" cy="756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108000" rIns="91425" bIns="0" anchor="ctr" anchorCtr="0">
            <a:noAutofit/>
          </a:bodyPr>
          <a:lstStyle/>
          <a:p>
            <a:pPr algn="ctr">
              <a:buSzPts val="2400"/>
              <a:defRPr/>
            </a:pPr>
            <a:r>
              <a:rPr lang="ja-JP" altLang="en-US" sz="2400" b="1" dirty="0">
                <a:solidFill>
                  <a:srgbClr val="636366"/>
                </a:solidFill>
                <a:latin typeface="Meiryo"/>
                <a:ea typeface="Meiryo"/>
                <a:cs typeface="Meiryo"/>
                <a:sym typeface="Meiryo"/>
              </a:rPr>
              <a:t>出産を機に退職を選択する女性が約３割</a:t>
            </a:r>
            <a:endParaRPr sz="2400" b="1" dirty="0">
              <a:solidFill>
                <a:srgbClr val="636366"/>
              </a:solidFill>
              <a:latin typeface="Meiryo"/>
              <a:ea typeface="Meiryo"/>
              <a:cs typeface="Meiryo"/>
              <a:sym typeface="Meiryo"/>
            </a:endParaRPr>
          </a:p>
        </p:txBody>
      </p:sp>
      <p:sp>
        <p:nvSpPr>
          <p:cNvPr id="288" name="Google Shape;288;p38"/>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defRPr/>
            </a:pPr>
            <a:r>
              <a:rPr lang="ja-JP" altLang="en-US" sz="2400" b="1" dirty="0">
                <a:solidFill>
                  <a:srgbClr val="636366"/>
                </a:solidFill>
                <a:latin typeface="Meiryo"/>
                <a:ea typeface="Meiryo"/>
                <a:cs typeface="Meiryo"/>
                <a:sym typeface="Meiryo"/>
              </a:rPr>
              <a:t>はじめに　育業の現状について</a:t>
            </a:r>
            <a:endParaRPr dirty="0">
              <a:latin typeface="メイリオ" panose="020B0604030504040204" pitchFamily="50" charset="-128"/>
              <a:ea typeface="メイリオ" panose="020B0604030504040204" pitchFamily="50" charset="-128"/>
            </a:endParaRPr>
          </a:p>
        </p:txBody>
      </p:sp>
      <p:sp>
        <p:nvSpPr>
          <p:cNvPr id="295" name="Google Shape;295;p38"/>
          <p:cNvSpPr/>
          <p:nvPr/>
        </p:nvSpPr>
        <p:spPr>
          <a:xfrm>
            <a:off x="6022728" y="2616257"/>
            <a:ext cx="1908000" cy="288000"/>
          </a:xfrm>
          <a:prstGeom prst="roundRect">
            <a:avLst>
              <a:gd name="adj" fmla="val 16667"/>
            </a:avLst>
          </a:prstGeom>
          <a:solidFill>
            <a:srgbClr val="95CB64"/>
          </a:solidFill>
          <a:ln>
            <a:noFill/>
          </a:ln>
        </p:spPr>
        <p:txBody>
          <a:bodyPr spcFirstLastPara="1" wrap="square" lIns="91425" tIns="72000" rIns="91425" bIns="45700" anchor="ctr" anchorCtr="0">
            <a:noAutofit/>
          </a:bodyPr>
          <a:lstStyle/>
          <a:p>
            <a:pPr algn="ctr">
              <a:buSzPts val="1800"/>
              <a:defRPr/>
            </a:pPr>
            <a:r>
              <a:rPr lang="ja-JP" altLang="en-US" sz="1200" b="1" dirty="0">
                <a:solidFill>
                  <a:srgbClr val="FFFFFF"/>
                </a:solidFill>
                <a:latin typeface="Meiryo"/>
                <a:ea typeface="Meiryo"/>
                <a:cs typeface="Meiryo"/>
                <a:sym typeface="Meiryo"/>
              </a:rPr>
              <a:t>出産退職　</a:t>
            </a:r>
            <a:r>
              <a:rPr lang="en-US" altLang="ja-JP" sz="2000" b="1" dirty="0">
                <a:solidFill>
                  <a:srgbClr val="FFFFFF"/>
                </a:solidFill>
                <a:latin typeface="Meiryo"/>
                <a:ea typeface="Meiryo"/>
                <a:cs typeface="Meiryo"/>
                <a:sym typeface="Meiryo"/>
              </a:rPr>
              <a:t>30.5</a:t>
            </a:r>
            <a:r>
              <a:rPr lang="ja-JP" altLang="en-US" sz="2000" b="1" dirty="0">
                <a:solidFill>
                  <a:srgbClr val="FFFFFF"/>
                </a:solidFill>
                <a:latin typeface="Meiryo"/>
                <a:ea typeface="Meiryo"/>
                <a:cs typeface="Meiryo"/>
                <a:sym typeface="Meiryo"/>
              </a:rPr>
              <a:t>％</a:t>
            </a:r>
            <a:endParaRPr sz="2000" dirty="0">
              <a:latin typeface="メイリオ" panose="020B0604030504040204" pitchFamily="50" charset="-128"/>
              <a:ea typeface="メイリオ" panose="020B0604030504040204" pitchFamily="50" charset="-128"/>
            </a:endParaRPr>
          </a:p>
        </p:txBody>
      </p:sp>
      <p:sp>
        <p:nvSpPr>
          <p:cNvPr id="296" name="Google Shape;296;p38"/>
          <p:cNvSpPr/>
          <p:nvPr/>
        </p:nvSpPr>
        <p:spPr>
          <a:xfrm>
            <a:off x="6022728" y="3400589"/>
            <a:ext cx="1260000" cy="648000"/>
          </a:xfrm>
          <a:prstGeom prst="roundRect">
            <a:avLst>
              <a:gd name="adj" fmla="val 16667"/>
            </a:avLst>
          </a:prstGeom>
          <a:solidFill>
            <a:srgbClr val="8DA9DB"/>
          </a:solidFill>
          <a:ln>
            <a:noFill/>
          </a:ln>
        </p:spPr>
        <p:txBody>
          <a:bodyPr spcFirstLastPara="1" wrap="square" lIns="91425" tIns="45700" rIns="91425" bIns="45700" anchor="ctr" anchorCtr="0">
            <a:noAutofit/>
          </a:bodyPr>
          <a:lstStyle/>
          <a:p>
            <a:pPr algn="ctr">
              <a:buSzPts val="1800"/>
              <a:defRPr/>
            </a:pPr>
            <a:r>
              <a:rPr lang="ja-JP" altLang="en-US" sz="1100" b="1" dirty="0">
                <a:solidFill>
                  <a:srgbClr val="FFFFFF"/>
                </a:solidFill>
                <a:latin typeface="Meiryo"/>
                <a:ea typeface="Meiryo"/>
                <a:cs typeface="Meiryo"/>
                <a:sym typeface="Meiryo"/>
              </a:rPr>
              <a:t>出産後就業継続</a:t>
            </a:r>
            <a:r>
              <a:rPr lang="en-US" altLang="ja-JP" sz="2000" b="1" dirty="0">
                <a:solidFill>
                  <a:srgbClr val="FFFFFF"/>
                </a:solidFill>
                <a:latin typeface="Meiryo"/>
                <a:ea typeface="Meiryo"/>
                <a:cs typeface="Meiryo"/>
                <a:sym typeface="Meiryo"/>
              </a:rPr>
              <a:t>69.5</a:t>
            </a:r>
            <a:r>
              <a:rPr lang="ja-JP" altLang="en-US" sz="2000" b="1" dirty="0">
                <a:solidFill>
                  <a:srgbClr val="FFFFFF"/>
                </a:solidFill>
                <a:latin typeface="Meiryo"/>
                <a:ea typeface="Meiryo"/>
                <a:cs typeface="Meiryo"/>
                <a:sym typeface="Meiryo"/>
              </a:rPr>
              <a:t>％</a:t>
            </a:r>
            <a:endParaRPr sz="2000" dirty="0">
              <a:latin typeface="メイリオ" panose="020B0604030504040204" pitchFamily="50" charset="-128"/>
              <a:ea typeface="メイリオ" panose="020B0604030504040204" pitchFamily="50" charset="-128"/>
            </a:endParaRPr>
          </a:p>
        </p:txBody>
      </p:sp>
      <p:sp>
        <p:nvSpPr>
          <p:cNvPr id="297" name="Google Shape;297;p38"/>
          <p:cNvSpPr/>
          <p:nvPr/>
        </p:nvSpPr>
        <p:spPr>
          <a:xfrm>
            <a:off x="5685753" y="2917939"/>
            <a:ext cx="252000" cy="1620000"/>
          </a:xfrm>
          <a:prstGeom prst="rightBrace">
            <a:avLst>
              <a:gd name="adj1" fmla="val 8333"/>
              <a:gd name="adj2" fmla="val 50000"/>
            </a:avLst>
          </a:prstGeom>
          <a:noFill/>
          <a:ln w="57150" cap="flat" cmpd="sng">
            <a:solidFill>
              <a:srgbClr val="8DA9DB"/>
            </a:solidFill>
            <a:prstDash val="solid"/>
            <a:round/>
            <a:headEnd type="none" w="sm" len="sm"/>
            <a:tailEnd type="none" w="sm" len="sm"/>
          </a:ln>
        </p:spPr>
        <p:txBody>
          <a:bodyPr spcFirstLastPara="1" wrap="square" lIns="91425" tIns="45700" rIns="91425" bIns="45700" anchor="ctr" anchorCtr="0">
            <a:noAutofit/>
          </a:bodyPr>
          <a:lstStyle/>
          <a:p>
            <a:pPr algn="ctr">
              <a:buSzPts val="1400"/>
              <a:defRPr/>
            </a:pPr>
            <a:endParaRPr dirty="0">
              <a:latin typeface="メイリオ" panose="020B0604030504040204" pitchFamily="50" charset="-128"/>
              <a:ea typeface="メイリオ" panose="020B0604030504040204" pitchFamily="50" charset="-128"/>
            </a:endParaRPr>
          </a:p>
        </p:txBody>
      </p:sp>
      <p:sp>
        <p:nvSpPr>
          <p:cNvPr id="300" name="Google Shape;300;p38"/>
          <p:cNvSpPr/>
          <p:nvPr/>
        </p:nvSpPr>
        <p:spPr>
          <a:xfrm>
            <a:off x="8107982" y="2616257"/>
            <a:ext cx="972000" cy="143233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algn="ctr">
              <a:buSzPts val="1800"/>
              <a:defRPr/>
            </a:pPr>
            <a:r>
              <a:rPr lang="ja-JP" altLang="en-US" b="1" dirty="0">
                <a:solidFill>
                  <a:srgbClr val="FFFFFF"/>
                </a:solidFill>
                <a:latin typeface="Meiryo"/>
                <a:ea typeface="Meiryo"/>
                <a:cs typeface="Meiryo"/>
                <a:sym typeface="Meiryo"/>
              </a:rPr>
              <a:t>出産前</a:t>
            </a:r>
            <a:endParaRPr lang="en-US" altLang="ja-JP" b="1" dirty="0">
              <a:solidFill>
                <a:srgbClr val="FFFFFF"/>
              </a:solidFill>
              <a:latin typeface="Meiryo"/>
              <a:ea typeface="Meiryo"/>
              <a:cs typeface="Meiryo"/>
              <a:sym typeface="Meiryo"/>
            </a:endParaRPr>
          </a:p>
          <a:p>
            <a:pPr algn="ctr">
              <a:buSzPts val="1800"/>
              <a:defRPr/>
            </a:pPr>
            <a:r>
              <a:rPr lang="ja-JP" altLang="en-US" b="1" dirty="0">
                <a:solidFill>
                  <a:srgbClr val="FFFFFF"/>
                </a:solidFill>
                <a:latin typeface="Meiryo"/>
                <a:ea typeface="Meiryo"/>
                <a:cs typeface="Meiryo"/>
                <a:sym typeface="Meiryo"/>
              </a:rPr>
              <a:t>有職を</a:t>
            </a:r>
            <a:endParaRPr b="1" dirty="0">
              <a:solidFill>
                <a:srgbClr val="FFFFFF"/>
              </a:solidFill>
              <a:latin typeface="Meiryo"/>
              <a:ea typeface="Meiryo"/>
              <a:cs typeface="Meiryo"/>
              <a:sym typeface="Meiryo"/>
            </a:endParaRPr>
          </a:p>
          <a:p>
            <a:pPr algn="ctr">
              <a:buSzPts val="1800"/>
              <a:defRPr/>
            </a:pPr>
            <a:r>
              <a:rPr lang="ja-JP" altLang="en-US" b="1" dirty="0">
                <a:solidFill>
                  <a:srgbClr val="FFFFFF"/>
                </a:solidFill>
                <a:latin typeface="Meiryo"/>
                <a:ea typeface="Meiryo"/>
                <a:cs typeface="Meiryo"/>
                <a:sym typeface="Meiryo"/>
              </a:rPr>
              <a:t>１００として</a:t>
            </a:r>
            <a:endParaRPr lang="en-US" altLang="ja-JP" b="1" dirty="0">
              <a:solidFill>
                <a:srgbClr val="FFFFFF"/>
              </a:solidFill>
              <a:latin typeface="Meiryo"/>
              <a:ea typeface="Meiryo"/>
              <a:cs typeface="Meiryo"/>
              <a:sym typeface="Meiryo"/>
            </a:endParaRPr>
          </a:p>
          <a:p>
            <a:pPr algn="ctr">
              <a:buSzPts val="1800"/>
              <a:defRPr/>
            </a:pPr>
            <a:r>
              <a:rPr lang="ja-JP" altLang="en-US" b="1" dirty="0">
                <a:solidFill>
                  <a:srgbClr val="FFFFFF"/>
                </a:solidFill>
                <a:latin typeface="Meiryo"/>
                <a:ea typeface="Meiryo"/>
                <a:cs typeface="Meiryo"/>
                <a:sym typeface="Meiryo"/>
              </a:rPr>
              <a:t>算出</a:t>
            </a:r>
            <a:endParaRPr b="1" dirty="0">
              <a:solidFill>
                <a:srgbClr val="FFFFFF"/>
              </a:solidFill>
              <a:latin typeface="Meiryo"/>
              <a:ea typeface="Meiryo"/>
              <a:cs typeface="Meiryo"/>
              <a:sym typeface="Meiryo"/>
            </a:endParaRPr>
          </a:p>
        </p:txBody>
      </p:sp>
      <p:sp>
        <p:nvSpPr>
          <p:cNvPr id="5" name="Google Shape;269;p3">
            <a:extLst>
              <a:ext uri="{FF2B5EF4-FFF2-40B4-BE49-F238E27FC236}">
                <a16:creationId xmlns:a16="http://schemas.microsoft.com/office/drawing/2014/main" id="{E567D85F-B178-A8E6-B4DC-0FFC62F33CC7}"/>
              </a:ext>
            </a:extLst>
          </p:cNvPr>
          <p:cNvSpPr txBox="1"/>
          <p:nvPr/>
        </p:nvSpPr>
        <p:spPr>
          <a:xfrm>
            <a:off x="566464" y="5069191"/>
            <a:ext cx="8436099" cy="646290"/>
          </a:xfrm>
          <a:prstGeom prst="rect">
            <a:avLst/>
          </a:prstGeom>
          <a:noFill/>
          <a:ln>
            <a:noFill/>
          </a:ln>
        </p:spPr>
        <p:txBody>
          <a:bodyPr spcFirstLastPara="1" wrap="square" lIns="91425" tIns="45700" rIns="91425" bIns="45700" anchor="t" anchorCtr="0">
            <a:spAutoFit/>
          </a:bodyPr>
          <a:lstStyle/>
          <a:p>
            <a:pPr>
              <a:buSzPts val="800"/>
              <a:defRPr/>
            </a:pPr>
            <a:r>
              <a:rPr lang="ja-JP" altLang="en-US" sz="900" dirty="0">
                <a:latin typeface="Meiryo"/>
                <a:ea typeface="Meiryo"/>
                <a:cs typeface="Meiryo"/>
                <a:sym typeface="Meiryo"/>
              </a:rPr>
              <a:t>（注</a:t>
            </a:r>
            <a:r>
              <a:rPr lang="en-US" altLang="ja-JP" sz="900" dirty="0">
                <a:latin typeface="Meiryo"/>
                <a:ea typeface="Meiryo"/>
                <a:cs typeface="Meiryo"/>
                <a:sym typeface="Meiryo"/>
              </a:rPr>
              <a:t>1</a:t>
            </a:r>
            <a:r>
              <a:rPr lang="ja-JP" altLang="en-US" sz="900" dirty="0">
                <a:latin typeface="Meiryo"/>
                <a:ea typeface="Meiryo"/>
                <a:cs typeface="Meiryo"/>
                <a:sym typeface="Meiryo"/>
              </a:rPr>
              <a:t>）就業変化は、妻の妊娠判明時と子ども１歳時の従業上の地位の変化をみたもの。</a:t>
            </a:r>
            <a:endParaRPr lang="en-US" altLang="ja-JP" sz="900" dirty="0">
              <a:latin typeface="Meiryo"/>
              <a:ea typeface="Meiryo"/>
              <a:cs typeface="Meiryo"/>
              <a:sym typeface="Meiryo"/>
            </a:endParaRPr>
          </a:p>
          <a:p>
            <a:pPr>
              <a:buSzPts val="800"/>
              <a:defRPr/>
            </a:pPr>
            <a:r>
              <a:rPr lang="ja-JP" altLang="en-US" sz="900" dirty="0">
                <a:latin typeface="Meiryo"/>
                <a:ea typeface="Meiryo"/>
                <a:cs typeface="Meiryo"/>
                <a:sym typeface="Meiryo"/>
              </a:rPr>
              <a:t>（注</a:t>
            </a:r>
            <a:r>
              <a:rPr lang="en-US" altLang="ja-JP" sz="900" dirty="0">
                <a:latin typeface="Meiryo"/>
                <a:ea typeface="Meiryo"/>
                <a:cs typeface="Meiryo"/>
                <a:sym typeface="Meiryo"/>
              </a:rPr>
              <a:t>2</a:t>
            </a:r>
            <a:r>
              <a:rPr lang="ja-JP" altLang="en-US" sz="900" dirty="0">
                <a:latin typeface="Meiryo"/>
                <a:ea typeface="Meiryo"/>
                <a:cs typeface="Meiryo"/>
                <a:sym typeface="Meiryo"/>
              </a:rPr>
              <a:t>）上記グラフは、対象期間（例：</a:t>
            </a:r>
            <a:r>
              <a:rPr lang="en-US" altLang="ja-JP" sz="900" dirty="0">
                <a:latin typeface="Meiryo"/>
                <a:ea typeface="Meiryo"/>
                <a:cs typeface="Meiryo"/>
                <a:sym typeface="Meiryo"/>
              </a:rPr>
              <a:t>2010</a:t>
            </a:r>
            <a:r>
              <a:rPr lang="ja-JP" altLang="en-US" sz="900" dirty="0">
                <a:latin typeface="Meiryo"/>
                <a:ea typeface="Meiryo"/>
                <a:cs typeface="Meiryo"/>
                <a:sym typeface="Meiryo"/>
              </a:rPr>
              <a:t>～</a:t>
            </a:r>
            <a:r>
              <a:rPr lang="en-US" altLang="ja-JP" sz="900" dirty="0">
                <a:latin typeface="Meiryo"/>
                <a:ea typeface="Meiryo"/>
                <a:cs typeface="Meiryo"/>
                <a:sym typeface="Meiryo"/>
              </a:rPr>
              <a:t>2014</a:t>
            </a:r>
            <a:r>
              <a:rPr lang="ja-JP" altLang="en-US" sz="900" dirty="0">
                <a:latin typeface="Meiryo"/>
                <a:ea typeface="Meiryo"/>
                <a:cs typeface="Meiryo"/>
                <a:sym typeface="Meiryo"/>
              </a:rPr>
              <a:t>）中に出産した女性の就業変化を表している。</a:t>
            </a:r>
            <a:endParaRPr lang="en-US" altLang="ja-JP" sz="900" dirty="0">
              <a:latin typeface="Meiryo"/>
              <a:ea typeface="Meiryo"/>
              <a:cs typeface="Meiryo"/>
              <a:sym typeface="Meiryo"/>
            </a:endParaRPr>
          </a:p>
          <a:p>
            <a:pPr>
              <a:buSzPts val="800"/>
              <a:defRPr/>
            </a:pPr>
            <a:r>
              <a:rPr lang="ja-JP" altLang="en-US" sz="900" dirty="0">
                <a:latin typeface="Meiryo"/>
                <a:ea typeface="Meiryo"/>
                <a:cs typeface="Meiryo"/>
                <a:sym typeface="Meiryo"/>
              </a:rPr>
              <a:t>　　　　　　　　　　　　　　　　　　　　　　　　　　　　</a:t>
            </a:r>
            <a:endParaRPr lang="en-US" altLang="ja-JP" sz="900" dirty="0">
              <a:latin typeface="Meiryo"/>
              <a:ea typeface="Meiryo"/>
              <a:cs typeface="Meiryo"/>
              <a:sym typeface="Meiryo"/>
            </a:endParaRPr>
          </a:p>
          <a:p>
            <a:pPr algn="r">
              <a:buSzPts val="800"/>
              <a:defRPr/>
            </a:pPr>
            <a:r>
              <a:rPr lang="ja-JP" altLang="en-US" sz="900" dirty="0">
                <a:latin typeface="Meiryo"/>
                <a:ea typeface="Meiryo"/>
                <a:cs typeface="Meiryo"/>
                <a:sym typeface="Meiryo"/>
              </a:rPr>
              <a:t>出典：国立社会保障・人口問題研究所「第</a:t>
            </a:r>
            <a:r>
              <a:rPr lang="en-US" altLang="ja-JP" sz="900" dirty="0">
                <a:latin typeface="Meiryo"/>
                <a:ea typeface="Meiryo"/>
                <a:cs typeface="Meiryo"/>
                <a:sym typeface="Meiryo"/>
              </a:rPr>
              <a:t>16</a:t>
            </a:r>
            <a:r>
              <a:rPr lang="ja-JP" altLang="en-US" sz="900" dirty="0">
                <a:latin typeface="Meiryo"/>
                <a:ea typeface="Meiryo"/>
                <a:cs typeface="Meiryo"/>
                <a:sym typeface="Meiryo"/>
              </a:rPr>
              <a:t>回出生動向基本調査（夫婦調査）」（</a:t>
            </a:r>
            <a:r>
              <a:rPr lang="en-US" altLang="ja-JP" sz="900" dirty="0">
                <a:latin typeface="Meiryo"/>
                <a:ea typeface="Meiryo"/>
                <a:cs typeface="Meiryo"/>
                <a:sym typeface="Meiryo"/>
              </a:rPr>
              <a:t>2021</a:t>
            </a:r>
            <a:r>
              <a:rPr lang="ja-JP" altLang="en-US" sz="900" dirty="0">
                <a:latin typeface="Meiryo"/>
                <a:ea typeface="Meiryo"/>
                <a:cs typeface="Meiryo"/>
                <a:sym typeface="Meiryo"/>
              </a:rPr>
              <a:t>）</a:t>
            </a:r>
            <a:endParaRPr sz="900" dirty="0">
              <a:latin typeface="Meiryo"/>
              <a:ea typeface="Meiryo"/>
              <a:cs typeface="Meiryo"/>
              <a:sym typeface="Meiryo"/>
            </a:endParaRPr>
          </a:p>
        </p:txBody>
      </p:sp>
      <p:sp>
        <p:nvSpPr>
          <p:cNvPr id="10" name="Google Shape;234;p35">
            <a:extLst>
              <a:ext uri="{FF2B5EF4-FFF2-40B4-BE49-F238E27FC236}">
                <a16:creationId xmlns:a16="http://schemas.microsoft.com/office/drawing/2014/main" id="{CB16840B-67D2-23FD-3CF7-9B2E6E5F49CC}"/>
              </a:ext>
            </a:extLst>
          </p:cNvPr>
          <p:cNvSpPr txBox="1"/>
          <p:nvPr/>
        </p:nvSpPr>
        <p:spPr>
          <a:xfrm>
            <a:off x="661288" y="1629743"/>
            <a:ext cx="5945198" cy="33851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1600" b="1" dirty="0">
                <a:solidFill>
                  <a:srgbClr val="2EAE52"/>
                </a:solidFill>
                <a:latin typeface="メイリオ" panose="020B0604030504040204" pitchFamily="50" charset="-128"/>
                <a:ea typeface="メイリオ" panose="020B0604030504040204" pitchFamily="50" charset="-128"/>
                <a:sym typeface="Meiryo"/>
              </a:rPr>
              <a:t>第一子出生年別にみた、第一子出産前後の妻の就業変化</a:t>
            </a:r>
            <a:endParaRPr sz="1050" b="1" dirty="0">
              <a:solidFill>
                <a:srgbClr val="2EAE52"/>
              </a:solidFill>
              <a:latin typeface="メイリオ" panose="020B0604030504040204" pitchFamily="50" charset="-128"/>
              <a:ea typeface="メイリオ" panose="020B0604030504040204" pitchFamily="50" charset="-128"/>
            </a:endParaRPr>
          </a:p>
        </p:txBody>
      </p:sp>
      <p:sp>
        <p:nvSpPr>
          <p:cNvPr id="294" name="Google Shape;294;p38"/>
          <p:cNvSpPr/>
          <p:nvPr/>
        </p:nvSpPr>
        <p:spPr>
          <a:xfrm>
            <a:off x="5685753" y="2616259"/>
            <a:ext cx="252000" cy="272181"/>
          </a:xfrm>
          <a:prstGeom prst="rightBrace">
            <a:avLst>
              <a:gd name="adj1" fmla="val 8333"/>
              <a:gd name="adj2" fmla="val 50000"/>
            </a:avLst>
          </a:prstGeom>
          <a:noFill/>
          <a:ln w="57150" cap="flat" cmpd="sng">
            <a:solidFill>
              <a:srgbClr val="A8D08C"/>
            </a:solidFill>
            <a:prstDash val="solid"/>
            <a:round/>
            <a:headEnd type="none" w="sm" len="sm"/>
            <a:tailEnd type="none" w="sm" len="sm"/>
          </a:ln>
        </p:spPr>
        <p:txBody>
          <a:bodyPr spcFirstLastPara="1" wrap="square" lIns="91425" tIns="45700" rIns="91425" bIns="45700" anchor="ctr" anchorCtr="0">
            <a:noAutofit/>
          </a:bodyPr>
          <a:lstStyle/>
          <a:p>
            <a:pPr algn="ctr">
              <a:buSzPts val="1400"/>
              <a:defRPr/>
            </a:pPr>
            <a:endParaRPr dirty="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5278543" y="2586755"/>
            <a:ext cx="173806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Google Shape;297;p38"/>
          <p:cNvSpPr/>
          <p:nvPr/>
        </p:nvSpPr>
        <p:spPr>
          <a:xfrm>
            <a:off x="7889703" y="2612801"/>
            <a:ext cx="252000" cy="1435788"/>
          </a:xfrm>
          <a:prstGeom prst="rightBrace">
            <a:avLst>
              <a:gd name="adj1" fmla="val 8333"/>
              <a:gd name="adj2" fmla="val 50000"/>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SzPts val="1400"/>
              <a:defRPr/>
            </a:pPr>
            <a:endParaRPr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0367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p:nvPr/>
        </p:nvSpPr>
        <p:spPr>
          <a:xfrm>
            <a:off x="198000" y="223200"/>
            <a:ext cx="7152000" cy="461700"/>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はじめに　育業について</a:t>
            </a:r>
            <a:endParaRPr dirty="0"/>
          </a:p>
        </p:txBody>
      </p:sp>
      <p:sp>
        <p:nvSpPr>
          <p:cNvPr id="315" name="Google Shape;315;p39"/>
          <p:cNvSpPr txBox="1"/>
          <p:nvPr/>
        </p:nvSpPr>
        <p:spPr>
          <a:xfrm>
            <a:off x="505922" y="1148728"/>
            <a:ext cx="8638200" cy="1308010"/>
          </a:xfrm>
          <a:prstGeom prst="rect">
            <a:avLst/>
          </a:prstGeom>
          <a:noFill/>
          <a:ln>
            <a:noFill/>
          </a:ln>
        </p:spPr>
        <p:txBody>
          <a:bodyPr spcFirstLastPara="1" wrap="square" lIns="91425" tIns="45700" rIns="91425" bIns="45700" anchor="t" anchorCtr="0">
            <a:spAutoFit/>
          </a:bodyPr>
          <a:lstStyle/>
          <a:p>
            <a:pPr>
              <a:spcBef>
                <a:spcPts val="600"/>
              </a:spcBef>
              <a:buSzPts val="2400"/>
            </a:pPr>
            <a:r>
              <a:rPr lang="ja-JP" altLang="en-US" sz="2400" dirty="0">
                <a:solidFill>
                  <a:srgbClr val="636366"/>
                </a:solidFill>
                <a:latin typeface="Meiryo"/>
                <a:ea typeface="Meiryo"/>
                <a:cs typeface="Meiryo"/>
                <a:sym typeface="Meiryo"/>
              </a:rPr>
              <a:t>東京都が展開する</a:t>
            </a:r>
            <a:r>
              <a:rPr lang="ja-JP" altLang="en-US" sz="2400" b="1" dirty="0">
                <a:solidFill>
                  <a:srgbClr val="595959"/>
                </a:solidFill>
                <a:latin typeface="Meiryo"/>
                <a:ea typeface="Meiryo"/>
                <a:cs typeface="Meiryo"/>
                <a:sym typeface="Meiryo"/>
              </a:rPr>
              <a:t>「こどもスマイルムーブメント」</a:t>
            </a:r>
            <a:endParaRPr sz="2400" dirty="0">
              <a:solidFill>
                <a:srgbClr val="595959"/>
              </a:solidFill>
              <a:latin typeface="Meiryo"/>
              <a:ea typeface="Meiryo"/>
              <a:cs typeface="Meiryo"/>
              <a:sym typeface="Meiryo"/>
            </a:endParaRPr>
          </a:p>
          <a:p>
            <a:pPr>
              <a:spcBef>
                <a:spcPts val="600"/>
              </a:spcBef>
              <a:buSzPts val="2000"/>
            </a:pPr>
            <a:r>
              <a:rPr lang="ja-JP" altLang="en-US" sz="2000" dirty="0">
                <a:solidFill>
                  <a:srgbClr val="636366"/>
                </a:solidFill>
                <a:latin typeface="Meiryo"/>
                <a:ea typeface="Meiryo"/>
                <a:cs typeface="Meiryo"/>
                <a:sym typeface="Meiryo"/>
              </a:rPr>
              <a:t>　●社会全体で子供を大切にする気運を醸成</a:t>
            </a:r>
            <a:endParaRPr sz="2000" dirty="0">
              <a:solidFill>
                <a:srgbClr val="636366"/>
              </a:solidFill>
              <a:latin typeface="Meiryo"/>
              <a:ea typeface="Meiryo"/>
              <a:cs typeface="Meiryo"/>
              <a:sym typeface="Meiryo"/>
            </a:endParaRPr>
          </a:p>
          <a:p>
            <a:pPr>
              <a:spcBef>
                <a:spcPts val="600"/>
              </a:spcBef>
              <a:buSzPts val="2000"/>
            </a:pPr>
            <a:r>
              <a:rPr lang="ja-JP" altLang="en-US" sz="2000" dirty="0">
                <a:solidFill>
                  <a:srgbClr val="636366"/>
                </a:solidFill>
                <a:latin typeface="Meiryo"/>
                <a:ea typeface="Meiryo"/>
                <a:cs typeface="Meiryo"/>
                <a:sym typeface="Meiryo"/>
              </a:rPr>
              <a:t>　●安心して働き、子育てができる環境づくり</a:t>
            </a:r>
            <a:endParaRPr sz="2000" dirty="0">
              <a:solidFill>
                <a:srgbClr val="636366"/>
              </a:solidFill>
              <a:latin typeface="Meiryo"/>
              <a:ea typeface="Meiryo"/>
              <a:cs typeface="Meiryo"/>
              <a:sym typeface="Meiryo"/>
            </a:endParaRPr>
          </a:p>
        </p:txBody>
      </p:sp>
      <p:sp>
        <p:nvSpPr>
          <p:cNvPr id="316" name="Google Shape;316;p39"/>
          <p:cNvSpPr/>
          <p:nvPr/>
        </p:nvSpPr>
        <p:spPr>
          <a:xfrm>
            <a:off x="316089" y="4783873"/>
            <a:ext cx="8435100" cy="16578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108000" rIns="91425" bIns="0" anchor="ctr" anchorCtr="0">
            <a:noAutofit/>
          </a:bodyPr>
          <a:lstStyle/>
          <a:p>
            <a:pPr>
              <a:buSzPts val="2400"/>
            </a:pPr>
            <a:r>
              <a:rPr lang="ja-JP" altLang="en-US" sz="2400" dirty="0">
                <a:solidFill>
                  <a:srgbClr val="636366"/>
                </a:solidFill>
                <a:latin typeface="Meiryo"/>
                <a:ea typeface="Meiryo"/>
                <a:cs typeface="Meiryo"/>
                <a:sym typeface="Meiryo"/>
              </a:rPr>
              <a:t>　　　「育休」は「仕事を休む期間」　ではなく</a:t>
            </a:r>
            <a:endParaRPr sz="2400" dirty="0">
              <a:solidFill>
                <a:srgbClr val="636366"/>
              </a:solidFill>
              <a:latin typeface="Meiryo"/>
              <a:ea typeface="Meiryo"/>
              <a:cs typeface="Meiryo"/>
              <a:sym typeface="Meiryo"/>
            </a:endParaRPr>
          </a:p>
          <a:p>
            <a:pPr lvl="1">
              <a:buSzPts val="2400"/>
            </a:pPr>
            <a:r>
              <a:rPr lang="ja-JP" altLang="en-US" sz="2400" b="1" dirty="0">
                <a:solidFill>
                  <a:srgbClr val="636366"/>
                </a:solidFill>
                <a:latin typeface="Meiryo"/>
                <a:ea typeface="Meiryo"/>
                <a:cs typeface="Meiryo"/>
                <a:sym typeface="Meiryo"/>
              </a:rPr>
              <a:t>　　　　　　　　</a:t>
            </a:r>
            <a:r>
              <a:rPr lang="ja-JP" altLang="en-US" sz="2400" b="1" dirty="0">
                <a:solidFill>
                  <a:srgbClr val="595959"/>
                </a:solidFill>
                <a:latin typeface="Meiryo"/>
                <a:ea typeface="Meiryo"/>
                <a:cs typeface="Meiryo"/>
                <a:sym typeface="Meiryo"/>
              </a:rPr>
              <a:t>「社会の宝である子どもを育む期間」</a:t>
            </a:r>
            <a:endParaRPr sz="2400" b="1" dirty="0">
              <a:solidFill>
                <a:srgbClr val="595959"/>
              </a:solidFill>
              <a:latin typeface="Meiryo"/>
              <a:ea typeface="Meiryo"/>
              <a:cs typeface="Meiryo"/>
              <a:sym typeface="Meiryo"/>
            </a:endParaRPr>
          </a:p>
          <a:p>
            <a:pPr algn="ctr">
              <a:spcBef>
                <a:spcPts val="1200"/>
              </a:spcBef>
              <a:buSzPts val="4400"/>
            </a:pPr>
            <a:r>
              <a:rPr lang="ja-JP" altLang="en-US" sz="4400" b="1" dirty="0">
                <a:solidFill>
                  <a:srgbClr val="595959"/>
                </a:solidFill>
                <a:latin typeface="Meiryo"/>
                <a:ea typeface="Meiryo"/>
                <a:cs typeface="Meiryo"/>
                <a:sym typeface="Meiryo"/>
              </a:rPr>
              <a:t> </a:t>
            </a:r>
            <a:r>
              <a:rPr lang="ja-JP" altLang="en-US" sz="4000" b="1" dirty="0">
                <a:solidFill>
                  <a:srgbClr val="595959"/>
                </a:solidFill>
                <a:latin typeface="Meiryo"/>
                <a:ea typeface="Meiryo"/>
                <a:cs typeface="Meiryo"/>
                <a:sym typeface="Meiryo"/>
              </a:rPr>
              <a:t>「育児」は「大切な仕事」</a:t>
            </a:r>
            <a:endParaRPr sz="4000" b="1" dirty="0">
              <a:solidFill>
                <a:srgbClr val="595959"/>
              </a:solidFill>
              <a:latin typeface="Meiryo"/>
              <a:ea typeface="Meiryo"/>
              <a:cs typeface="Meiryo"/>
              <a:sym typeface="Meiryo"/>
            </a:endParaRPr>
          </a:p>
        </p:txBody>
      </p:sp>
      <p:sp>
        <p:nvSpPr>
          <p:cNvPr id="317" name="Google Shape;317;p39"/>
          <p:cNvSpPr txBox="1"/>
          <p:nvPr/>
        </p:nvSpPr>
        <p:spPr>
          <a:xfrm>
            <a:off x="316089" y="2829863"/>
            <a:ext cx="4088400" cy="400200"/>
          </a:xfrm>
          <a:prstGeom prst="rect">
            <a:avLst/>
          </a:prstGeom>
          <a:noFill/>
          <a:ln>
            <a:noFill/>
          </a:ln>
        </p:spPr>
        <p:txBody>
          <a:bodyPr spcFirstLastPara="1" wrap="square" lIns="91425" tIns="45700" rIns="91425" bIns="45700" anchor="t" anchorCtr="0">
            <a:spAutoFit/>
          </a:bodyPr>
          <a:lstStyle/>
          <a:p>
            <a:pPr>
              <a:buSzPts val="2000"/>
            </a:pPr>
            <a:r>
              <a:rPr lang="ja-JP" altLang="en-US" sz="2000" dirty="0">
                <a:solidFill>
                  <a:srgbClr val="595959"/>
                </a:solidFill>
                <a:latin typeface="Meiryo"/>
                <a:ea typeface="Meiryo"/>
                <a:cs typeface="Meiryo"/>
                <a:sym typeface="Meiryo"/>
              </a:rPr>
              <a:t>その</a:t>
            </a:r>
            <a:r>
              <a:rPr lang="ja-JP" altLang="en-US" sz="2000" b="1" dirty="0">
                <a:solidFill>
                  <a:srgbClr val="595959"/>
                </a:solidFill>
                <a:latin typeface="Meiryo"/>
                <a:ea typeface="Meiryo"/>
                <a:cs typeface="Meiryo"/>
                <a:sym typeface="Meiryo"/>
              </a:rPr>
              <a:t>コア・アクション</a:t>
            </a:r>
            <a:r>
              <a:rPr lang="ja-JP" altLang="en-US" sz="2000" dirty="0">
                <a:solidFill>
                  <a:srgbClr val="636366"/>
                </a:solidFill>
                <a:latin typeface="Meiryo"/>
                <a:ea typeface="Meiryo"/>
                <a:cs typeface="Meiryo"/>
                <a:sym typeface="Meiryo"/>
              </a:rPr>
              <a:t>の１つが</a:t>
            </a:r>
            <a:endParaRPr sz="2000" dirty="0">
              <a:solidFill>
                <a:srgbClr val="636366"/>
              </a:solidFill>
              <a:latin typeface="Meiryo"/>
              <a:ea typeface="Meiryo"/>
              <a:cs typeface="Meiryo"/>
              <a:sym typeface="Meiryo"/>
            </a:endParaRPr>
          </a:p>
        </p:txBody>
      </p:sp>
      <p:pic>
        <p:nvPicPr>
          <p:cNvPr id="318" name="Google Shape;318;p39"/>
          <p:cNvPicPr preferRelativeResize="0"/>
          <p:nvPr/>
        </p:nvPicPr>
        <p:blipFill rotWithShape="1">
          <a:blip r:embed="rId3">
            <a:alphaModFix/>
          </a:blip>
          <a:srcRect/>
          <a:stretch/>
        </p:blipFill>
        <p:spPr>
          <a:xfrm>
            <a:off x="2904827" y="3229934"/>
            <a:ext cx="3594947" cy="1371865"/>
          </a:xfrm>
          <a:prstGeom prst="rect">
            <a:avLst/>
          </a:prstGeom>
          <a:noFill/>
          <a:ln>
            <a:noFill/>
          </a:ln>
        </p:spPr>
      </p:pic>
      <p:pic>
        <p:nvPicPr>
          <p:cNvPr id="319" name="Google Shape;319;p39"/>
          <p:cNvPicPr preferRelativeResize="0"/>
          <p:nvPr/>
        </p:nvPicPr>
        <p:blipFill rotWithShape="1">
          <a:blip r:embed="rId4">
            <a:alphaModFix/>
          </a:blip>
          <a:srcRect/>
          <a:stretch/>
        </p:blipFill>
        <p:spPr>
          <a:xfrm>
            <a:off x="6716250" y="1569606"/>
            <a:ext cx="2035055" cy="1497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13"/>
          <p:cNvSpPr txBox="1"/>
          <p:nvPr/>
        </p:nvSpPr>
        <p:spPr>
          <a:xfrm>
            <a:off x="198000" y="223202"/>
            <a:ext cx="7152074" cy="461665"/>
          </a:xfrm>
          <a:prstGeom prst="rect">
            <a:avLst/>
          </a:prstGeom>
          <a:noFill/>
          <a:ln>
            <a:noFill/>
          </a:ln>
        </p:spPr>
        <p:txBody>
          <a:bodyPr spcFirstLastPara="1" wrap="square" lIns="91425" tIns="45700" rIns="91425" bIns="45700" anchor="t" anchorCtr="0">
            <a:spAutoFit/>
          </a:bodyPr>
          <a:lstStyle/>
          <a:p>
            <a:pPr>
              <a:buSzPts val="2400"/>
              <a:defRPr/>
            </a:pPr>
            <a:r>
              <a:rPr lang="ja-JP" altLang="en-US" sz="2400" b="1">
                <a:solidFill>
                  <a:srgbClr val="636366"/>
                </a:solidFill>
                <a:latin typeface="Meiryo"/>
                <a:ea typeface="Meiryo"/>
                <a:cs typeface="Meiryo"/>
                <a:sym typeface="Meiryo"/>
              </a:rPr>
              <a:t>はじめに　育業について</a:t>
            </a:r>
            <a:endParaRPr/>
          </a:p>
        </p:txBody>
      </p:sp>
      <p:sp>
        <p:nvSpPr>
          <p:cNvPr id="324" name="Google Shape;324;p13"/>
          <p:cNvSpPr txBox="1"/>
          <p:nvPr/>
        </p:nvSpPr>
        <p:spPr>
          <a:xfrm>
            <a:off x="1995918" y="1044746"/>
            <a:ext cx="5273163" cy="584775"/>
          </a:xfrm>
          <a:prstGeom prst="rect">
            <a:avLst/>
          </a:prstGeom>
          <a:noFill/>
          <a:ln>
            <a:noFill/>
          </a:ln>
        </p:spPr>
        <p:txBody>
          <a:bodyPr spcFirstLastPara="1" wrap="square" lIns="91425" tIns="45700" rIns="91425" bIns="45700" anchor="t" anchorCtr="0">
            <a:spAutoFit/>
          </a:bodyPr>
          <a:lstStyle/>
          <a:p>
            <a:pPr algn="ctr">
              <a:buSzPts val="3200"/>
              <a:defRPr/>
            </a:pPr>
            <a:r>
              <a:rPr lang="ja-JP" altLang="en-US" sz="3200" b="1">
                <a:solidFill>
                  <a:srgbClr val="636366"/>
                </a:solidFill>
                <a:latin typeface="Meiryo"/>
                <a:ea typeface="Meiryo"/>
                <a:cs typeface="Meiryo"/>
                <a:sym typeface="Meiryo"/>
              </a:rPr>
              <a:t>育業の理念</a:t>
            </a:r>
            <a:endParaRPr sz="3200" b="1">
              <a:solidFill>
                <a:srgbClr val="636366"/>
              </a:solidFill>
              <a:latin typeface="Meiryo"/>
              <a:ea typeface="Meiryo"/>
              <a:cs typeface="Meiryo"/>
              <a:sym typeface="Meiryo"/>
            </a:endParaRPr>
          </a:p>
        </p:txBody>
      </p:sp>
      <p:sp>
        <p:nvSpPr>
          <p:cNvPr id="325" name="Google Shape;325;p13"/>
          <p:cNvSpPr txBox="1"/>
          <p:nvPr/>
        </p:nvSpPr>
        <p:spPr>
          <a:xfrm>
            <a:off x="573732" y="4411021"/>
            <a:ext cx="4031873" cy="707846"/>
          </a:xfrm>
          <a:prstGeom prst="rect">
            <a:avLst/>
          </a:prstGeom>
          <a:noFill/>
          <a:ln>
            <a:noFill/>
          </a:ln>
        </p:spPr>
        <p:txBody>
          <a:bodyPr spcFirstLastPara="1" wrap="square" lIns="91425" tIns="45700" rIns="91425" bIns="45700" anchor="t" anchorCtr="0">
            <a:spAutoFit/>
          </a:bodyPr>
          <a:lstStyle/>
          <a:p>
            <a:pPr algn="ctr">
              <a:buSzPts val="2000"/>
              <a:defRPr/>
            </a:pPr>
            <a:r>
              <a:rPr lang="ja-JP" altLang="en-US" sz="2000" dirty="0">
                <a:solidFill>
                  <a:srgbClr val="636366"/>
                </a:solidFill>
                <a:latin typeface="Meiryo"/>
                <a:ea typeface="Meiryo"/>
                <a:cs typeface="Meiryo"/>
                <a:sym typeface="Meiryo"/>
              </a:rPr>
              <a:t>育児は、未来を担う子供を育てる</a:t>
            </a:r>
            <a:endParaRPr sz="2000" dirty="0">
              <a:solidFill>
                <a:srgbClr val="636366"/>
              </a:solidFill>
              <a:latin typeface="Meiryo"/>
              <a:ea typeface="Meiryo"/>
              <a:cs typeface="Meiryo"/>
              <a:sym typeface="Meiryo"/>
            </a:endParaRPr>
          </a:p>
          <a:p>
            <a:pPr algn="ctr">
              <a:buSzPts val="2000"/>
              <a:defRPr/>
            </a:pPr>
            <a:r>
              <a:rPr lang="ja-JP" altLang="en-US" sz="2000" dirty="0">
                <a:solidFill>
                  <a:srgbClr val="636366"/>
                </a:solidFill>
                <a:latin typeface="Meiryo"/>
                <a:ea typeface="Meiryo"/>
                <a:cs typeface="Meiryo"/>
                <a:sym typeface="Meiryo"/>
              </a:rPr>
              <a:t>大切で尊い仕事</a:t>
            </a:r>
            <a:endParaRPr sz="2000" dirty="0">
              <a:solidFill>
                <a:srgbClr val="636366"/>
              </a:solidFill>
              <a:latin typeface="Meiryo"/>
              <a:ea typeface="Meiryo"/>
              <a:cs typeface="Meiryo"/>
              <a:sym typeface="Meiryo"/>
            </a:endParaRPr>
          </a:p>
        </p:txBody>
      </p:sp>
      <p:sp>
        <p:nvSpPr>
          <p:cNvPr id="326" name="Google Shape;326;p13"/>
          <p:cNvSpPr txBox="1"/>
          <p:nvPr/>
        </p:nvSpPr>
        <p:spPr>
          <a:xfrm>
            <a:off x="5314277" y="4410981"/>
            <a:ext cx="3005951" cy="707886"/>
          </a:xfrm>
          <a:prstGeom prst="rect">
            <a:avLst/>
          </a:prstGeom>
          <a:noFill/>
          <a:ln>
            <a:noFill/>
          </a:ln>
        </p:spPr>
        <p:txBody>
          <a:bodyPr spcFirstLastPara="1" wrap="square" lIns="91425" tIns="45700" rIns="91425" bIns="45700" anchor="t" anchorCtr="0">
            <a:spAutoFit/>
          </a:bodyPr>
          <a:lstStyle/>
          <a:p>
            <a:pPr algn="ctr">
              <a:buSzPts val="2000"/>
              <a:defRPr/>
            </a:pPr>
            <a:r>
              <a:rPr lang="ja-JP" altLang="en-US" sz="2000" dirty="0">
                <a:solidFill>
                  <a:srgbClr val="636366"/>
                </a:solidFill>
                <a:latin typeface="Meiryo"/>
                <a:ea typeface="Meiryo"/>
                <a:cs typeface="Meiryo"/>
                <a:sym typeface="Meiryo"/>
              </a:rPr>
              <a:t>育児休業は、</a:t>
            </a:r>
            <a:endParaRPr sz="2000" dirty="0">
              <a:solidFill>
                <a:srgbClr val="636366"/>
              </a:solidFill>
              <a:latin typeface="Meiryo"/>
              <a:ea typeface="Meiryo"/>
              <a:cs typeface="Meiryo"/>
              <a:sym typeface="Meiryo"/>
            </a:endParaRPr>
          </a:p>
          <a:p>
            <a:pPr algn="ctr">
              <a:buSzPts val="2000"/>
              <a:defRPr/>
            </a:pPr>
            <a:r>
              <a:rPr lang="ja-JP" altLang="en-US" sz="2000" dirty="0">
                <a:solidFill>
                  <a:srgbClr val="636366"/>
                </a:solidFill>
                <a:latin typeface="Meiryo"/>
                <a:ea typeface="Meiryo"/>
                <a:cs typeface="Meiryo"/>
                <a:sym typeface="Meiryo"/>
              </a:rPr>
              <a:t>皆で協力し合う「育業」</a:t>
            </a:r>
            <a:endParaRPr sz="2000" dirty="0">
              <a:solidFill>
                <a:srgbClr val="636366"/>
              </a:solidFill>
            </a:endParaRPr>
          </a:p>
        </p:txBody>
      </p:sp>
      <p:sp>
        <p:nvSpPr>
          <p:cNvPr id="327" name="Google Shape;327;p13"/>
          <p:cNvSpPr/>
          <p:nvPr/>
        </p:nvSpPr>
        <p:spPr>
          <a:xfrm>
            <a:off x="316089" y="5470766"/>
            <a:ext cx="8435214" cy="970844"/>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Autofit/>
          </a:bodyPr>
          <a:lstStyle/>
          <a:p>
            <a:pPr algn="ctr">
              <a:buSzPts val="2400"/>
              <a:defRPr/>
            </a:pPr>
            <a:r>
              <a:rPr lang="ja-JP" altLang="en-US" sz="2400" b="1" dirty="0">
                <a:solidFill>
                  <a:srgbClr val="595959"/>
                </a:solidFill>
                <a:latin typeface="Meiryo"/>
                <a:ea typeface="Meiryo"/>
                <a:cs typeface="Meiryo"/>
                <a:sym typeface="Meiryo"/>
              </a:rPr>
              <a:t>男女を問わず</a:t>
            </a:r>
            <a:endParaRPr sz="2400" b="1" dirty="0">
              <a:solidFill>
                <a:srgbClr val="595959"/>
              </a:solidFill>
              <a:latin typeface="Meiryo"/>
              <a:ea typeface="Meiryo"/>
              <a:cs typeface="Meiryo"/>
              <a:sym typeface="Meiryo"/>
            </a:endParaRPr>
          </a:p>
          <a:p>
            <a:pPr algn="ctr">
              <a:buSzPts val="2400"/>
              <a:defRPr/>
            </a:pPr>
            <a:r>
              <a:rPr lang="ja-JP" altLang="en-US" sz="2400" b="1" dirty="0">
                <a:solidFill>
                  <a:srgbClr val="595959"/>
                </a:solidFill>
                <a:latin typeface="Meiryo"/>
                <a:ea typeface="Meiryo"/>
                <a:cs typeface="Meiryo"/>
                <a:sym typeface="Meiryo"/>
              </a:rPr>
              <a:t>望む人誰もが「育業」できる社会を目指しています</a:t>
            </a:r>
            <a:endParaRPr sz="2400" b="1" strike="sngStrike" dirty="0">
              <a:solidFill>
                <a:srgbClr val="636366"/>
              </a:solidFill>
            </a:endParaRPr>
          </a:p>
        </p:txBody>
      </p:sp>
      <p:pic>
        <p:nvPicPr>
          <p:cNvPr id="20" name="図 19">
            <a:extLst>
              <a:ext uri="{FF2B5EF4-FFF2-40B4-BE49-F238E27FC236}">
                <a16:creationId xmlns:a16="http://schemas.microsoft.com/office/drawing/2014/main" id="{B549F7A7-A004-0F12-29F5-CBD3B74B23EC}"/>
              </a:ext>
            </a:extLst>
          </p:cNvPr>
          <p:cNvPicPr>
            <a:picLocks noChangeAspect="1"/>
          </p:cNvPicPr>
          <p:nvPr/>
        </p:nvPicPr>
        <p:blipFill>
          <a:blip r:embed="rId3"/>
          <a:stretch>
            <a:fillRect/>
          </a:stretch>
        </p:blipFill>
        <p:spPr>
          <a:xfrm>
            <a:off x="4496439" y="1858504"/>
            <a:ext cx="4283418" cy="2570051"/>
          </a:xfrm>
          <a:prstGeom prst="rect">
            <a:avLst/>
          </a:prstGeom>
        </p:spPr>
      </p:pic>
      <p:pic>
        <p:nvPicPr>
          <p:cNvPr id="8" name="図 7" descr="記号 が含まれている画像&#10;&#10;自動的に生成された説明">
            <a:extLst>
              <a:ext uri="{FF2B5EF4-FFF2-40B4-BE49-F238E27FC236}">
                <a16:creationId xmlns:a16="http://schemas.microsoft.com/office/drawing/2014/main" id="{1EE4359A-23B5-4D42-8D16-FB3C0303C67A}"/>
              </a:ext>
            </a:extLst>
          </p:cNvPr>
          <p:cNvPicPr>
            <a:picLocks noChangeAspect="1"/>
          </p:cNvPicPr>
          <p:nvPr/>
        </p:nvPicPr>
        <p:blipFill>
          <a:blip r:embed="rId4"/>
          <a:stretch>
            <a:fillRect/>
          </a:stretch>
        </p:blipFill>
        <p:spPr>
          <a:xfrm>
            <a:off x="1032799" y="2129629"/>
            <a:ext cx="3109304" cy="2221480"/>
          </a:xfrm>
          <a:prstGeom prst="rect">
            <a:avLst/>
          </a:prstGeom>
        </p:spPr>
      </p:pic>
    </p:spTree>
    <p:extLst>
      <p:ext uri="{BB962C8B-B14F-4D97-AF65-F5344CB8AC3E}">
        <p14:creationId xmlns:p14="http://schemas.microsoft.com/office/powerpoint/2010/main" val="93046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4"/>
          <p:cNvSpPr txBox="1"/>
          <p:nvPr/>
        </p:nvSpPr>
        <p:spPr>
          <a:xfrm>
            <a:off x="950158" y="2901637"/>
            <a:ext cx="6606685" cy="646331"/>
          </a:xfrm>
          <a:prstGeom prst="rect">
            <a:avLst/>
          </a:prstGeom>
          <a:noFill/>
          <a:ln>
            <a:noFill/>
          </a:ln>
        </p:spPr>
        <p:txBody>
          <a:bodyPr spcFirstLastPara="1" wrap="square" lIns="91425" tIns="45700" rIns="91425" bIns="45700" anchor="t" anchorCtr="0">
            <a:spAutoFit/>
          </a:bodyPr>
          <a:lstStyle/>
          <a:p>
            <a:pPr algn="ctr">
              <a:buSzPts val="3600"/>
            </a:pPr>
            <a:r>
              <a:rPr lang="ja-JP" altLang="en-US" sz="3600" b="1" dirty="0">
                <a:solidFill>
                  <a:srgbClr val="636366"/>
                </a:solidFill>
                <a:latin typeface="Meiryo"/>
                <a:ea typeface="Meiryo"/>
                <a:cs typeface="Meiryo"/>
                <a:sym typeface="Meiryo"/>
              </a:rPr>
              <a:t> １．育業の概要</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1" name="Google Shape;381;g2f206844d7b_0_0"/>
          <p:cNvSpPr/>
          <p:nvPr/>
        </p:nvSpPr>
        <p:spPr>
          <a:xfrm>
            <a:off x="135045" y="1724634"/>
            <a:ext cx="4149000" cy="365520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r>
              <a:rPr lang="ja-JP" altLang="en-US" sz="1800" b="1">
                <a:solidFill>
                  <a:srgbClr val="FFFFFF"/>
                </a:solidFill>
                <a:latin typeface="Meiryo"/>
                <a:ea typeface="Meiryo"/>
                <a:cs typeface="Meiryo"/>
                <a:sym typeface="Meiryo"/>
              </a:rPr>
              <a:t>　　　　　　　</a:t>
            </a:r>
            <a:endParaRPr sz="1800" b="1">
              <a:solidFill>
                <a:srgbClr val="FFFFFF"/>
              </a:solidFill>
              <a:latin typeface="Meiryo"/>
              <a:ea typeface="Meiryo"/>
              <a:cs typeface="Meiryo"/>
              <a:sym typeface="Meiryo"/>
            </a:endParaRPr>
          </a:p>
          <a:p>
            <a:pPr>
              <a:buSzPts val="1800"/>
            </a:pPr>
            <a:r>
              <a:rPr lang="ja-JP" altLang="en-US" sz="1800" b="1">
                <a:solidFill>
                  <a:srgbClr val="FFFFFF"/>
                </a:solidFill>
                <a:latin typeface="Meiryo"/>
                <a:ea typeface="Meiryo"/>
                <a:cs typeface="Meiryo"/>
                <a:sym typeface="Meiryo"/>
              </a:rPr>
              <a:t>　　　　　　　</a:t>
            </a:r>
            <a:br>
              <a:rPr lang="ja-JP" altLang="en-US" sz="1800" b="1">
                <a:solidFill>
                  <a:srgbClr val="FFFFFF"/>
                </a:solidFill>
                <a:latin typeface="Meiryo"/>
                <a:ea typeface="Meiryo"/>
                <a:cs typeface="Meiryo"/>
                <a:sym typeface="Meiryo"/>
              </a:rPr>
            </a:br>
            <a:r>
              <a:rPr lang="ja-JP" altLang="en-US" sz="1800" b="1">
                <a:solidFill>
                  <a:srgbClr val="FFFFFF"/>
                </a:solidFill>
                <a:latin typeface="Meiryo"/>
                <a:ea typeface="Meiryo"/>
                <a:cs typeface="Meiryo"/>
                <a:sym typeface="Meiryo"/>
              </a:rPr>
              <a:t>　　　　　　　</a:t>
            </a:r>
            <a:endParaRPr sz="1800">
              <a:solidFill>
                <a:srgbClr val="FFFFFF"/>
              </a:solidFill>
              <a:latin typeface="Meiryo"/>
              <a:ea typeface="Meiryo"/>
              <a:cs typeface="Meiryo"/>
              <a:sym typeface="Meiryo"/>
            </a:endParaRPr>
          </a:p>
        </p:txBody>
      </p:sp>
      <p:pic>
        <p:nvPicPr>
          <p:cNvPr id="4" name="図 3">
            <a:extLst>
              <a:ext uri="{FF2B5EF4-FFF2-40B4-BE49-F238E27FC236}">
                <a16:creationId xmlns:a16="http://schemas.microsoft.com/office/drawing/2014/main" id="{5F43EF31-2B98-B3EB-3940-8076130900C5}"/>
              </a:ext>
            </a:extLst>
          </p:cNvPr>
          <p:cNvPicPr>
            <a:picLocks noChangeAspect="1"/>
          </p:cNvPicPr>
          <p:nvPr/>
        </p:nvPicPr>
        <p:blipFill>
          <a:blip r:embed="rId3"/>
          <a:srcRect l="2889" r="1968"/>
          <a:stretch/>
        </p:blipFill>
        <p:spPr>
          <a:xfrm>
            <a:off x="327079" y="2704465"/>
            <a:ext cx="3682786" cy="1550564"/>
          </a:xfrm>
          <a:prstGeom prst="rect">
            <a:avLst/>
          </a:prstGeom>
        </p:spPr>
      </p:pic>
      <p:sp>
        <p:nvSpPr>
          <p:cNvPr id="376" name="Google Shape;376;g2f206844d7b_0_0"/>
          <p:cNvSpPr/>
          <p:nvPr/>
        </p:nvSpPr>
        <p:spPr>
          <a:xfrm>
            <a:off x="4437950" y="1724634"/>
            <a:ext cx="4603800" cy="3639000"/>
          </a:xfrm>
          <a:prstGeom prst="roundRect">
            <a:avLst>
              <a:gd name="adj" fmla="val 16667"/>
            </a:avLst>
          </a:prstGeom>
          <a:solidFill>
            <a:srgbClr val="A8D08C"/>
          </a:solidFill>
          <a:ln>
            <a:noFill/>
          </a:ln>
        </p:spPr>
        <p:txBody>
          <a:bodyPr spcFirstLastPara="1" wrap="square" lIns="91425" tIns="45700" rIns="91425" bIns="45700" anchor="t" anchorCtr="0">
            <a:noAutofit/>
          </a:bodyPr>
          <a:lstStyle/>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a:p>
            <a:pPr>
              <a:buSzPts val="1800"/>
            </a:pPr>
            <a:endParaRPr sz="1800">
              <a:solidFill>
                <a:srgbClr val="FFFFFF"/>
              </a:solidFill>
              <a:latin typeface="Meiryo"/>
              <a:ea typeface="Meiryo"/>
              <a:cs typeface="Meiryo"/>
              <a:sym typeface="Meiryo"/>
            </a:endParaRPr>
          </a:p>
        </p:txBody>
      </p:sp>
      <p:sp>
        <p:nvSpPr>
          <p:cNvPr id="378" name="Google Shape;378;g2f206844d7b_0_0"/>
          <p:cNvSpPr txBox="1"/>
          <p:nvPr/>
        </p:nvSpPr>
        <p:spPr>
          <a:xfrm>
            <a:off x="1208090" y="1083410"/>
            <a:ext cx="6651300" cy="461700"/>
          </a:xfrm>
          <a:prstGeom prst="rect">
            <a:avLst/>
          </a:prstGeom>
          <a:noFill/>
          <a:ln>
            <a:noFill/>
          </a:ln>
        </p:spPr>
        <p:txBody>
          <a:bodyPr spcFirstLastPara="1" wrap="square" lIns="91425" tIns="45700" rIns="91425" bIns="45700" anchor="t" anchorCtr="0">
            <a:spAutoFit/>
          </a:bodyPr>
          <a:lstStyle/>
          <a:p>
            <a:pPr algn="ctr">
              <a:buSzPts val="2400"/>
            </a:pPr>
            <a:r>
              <a:rPr lang="ja-JP" altLang="en-US" sz="2400" b="1">
                <a:solidFill>
                  <a:srgbClr val="636366"/>
                </a:solidFill>
                <a:latin typeface="Meiryo"/>
                <a:ea typeface="Meiryo"/>
                <a:cs typeface="Meiryo"/>
                <a:sym typeface="Meiryo"/>
              </a:rPr>
              <a:t>産前産後休業・育児休業とは</a:t>
            </a:r>
            <a:endParaRPr/>
          </a:p>
        </p:txBody>
      </p:sp>
      <p:sp>
        <p:nvSpPr>
          <p:cNvPr id="379" name="Google Shape;379;g2f206844d7b_0_0"/>
          <p:cNvSpPr/>
          <p:nvPr/>
        </p:nvSpPr>
        <p:spPr>
          <a:xfrm>
            <a:off x="316190" y="5591150"/>
            <a:ext cx="8435100" cy="900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rmAutofit/>
          </a:bodyPr>
          <a:lstStyle/>
          <a:p>
            <a:pPr algn="ctr">
              <a:buSzPts val="2400"/>
            </a:pPr>
            <a:r>
              <a:rPr lang="ja-JP" altLang="en-US" sz="2400" b="1" dirty="0">
                <a:solidFill>
                  <a:srgbClr val="636366"/>
                </a:solidFill>
                <a:latin typeface="Meiryo"/>
                <a:ea typeface="Meiryo"/>
                <a:cs typeface="Meiryo"/>
                <a:sym typeface="Meiryo"/>
              </a:rPr>
              <a:t>育児休業は、男性は出産当日から、女性は産後休業終了後から取得可能</a:t>
            </a:r>
            <a:endParaRPr dirty="0"/>
          </a:p>
        </p:txBody>
      </p:sp>
      <p:sp>
        <p:nvSpPr>
          <p:cNvPr id="380" name="Google Shape;380;g2f206844d7b_0_0"/>
          <p:cNvSpPr txBox="1"/>
          <p:nvPr/>
        </p:nvSpPr>
        <p:spPr>
          <a:xfrm>
            <a:off x="198000" y="223200"/>
            <a:ext cx="4597800" cy="461700"/>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1-1-1</a:t>
            </a:r>
            <a:r>
              <a:rPr lang="ja-JP" altLang="en-US" sz="2400" b="1" dirty="0">
                <a:solidFill>
                  <a:srgbClr val="636366"/>
                </a:solidFill>
                <a:latin typeface="Meiryo"/>
                <a:ea typeface="Meiryo"/>
                <a:cs typeface="Meiryo"/>
                <a:sym typeface="Meiryo"/>
              </a:rPr>
              <a:t>　育業基本の「き」 </a:t>
            </a:r>
            <a:endParaRPr sz="2400" b="1" dirty="0">
              <a:solidFill>
                <a:srgbClr val="636366"/>
              </a:solidFill>
              <a:latin typeface="Meiryo"/>
              <a:ea typeface="Meiryo"/>
              <a:cs typeface="Meiryo"/>
              <a:sym typeface="Meiryo"/>
            </a:endParaRPr>
          </a:p>
        </p:txBody>
      </p:sp>
      <p:sp>
        <p:nvSpPr>
          <p:cNvPr id="383" name="Google Shape;383;g2f206844d7b_0_0"/>
          <p:cNvSpPr/>
          <p:nvPr/>
        </p:nvSpPr>
        <p:spPr>
          <a:xfrm>
            <a:off x="4654625" y="1935950"/>
            <a:ext cx="4155900" cy="756000"/>
          </a:xfrm>
          <a:prstGeom prst="roundRect">
            <a:avLst>
              <a:gd name="adj" fmla="val 16667"/>
            </a:avLst>
          </a:prstGeom>
          <a:solidFill>
            <a:schemeClr val="lt1"/>
          </a:solidFill>
          <a:ln w="254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buClr>
                <a:srgbClr val="595959"/>
              </a:buClr>
              <a:buSzPts val="2300"/>
            </a:pPr>
            <a:r>
              <a:rPr lang="ja-JP" altLang="en-US" sz="2300" b="1">
                <a:solidFill>
                  <a:srgbClr val="595959"/>
                </a:solidFill>
                <a:latin typeface="Meiryo"/>
                <a:ea typeface="Meiryo"/>
                <a:cs typeface="Meiryo"/>
                <a:sym typeface="Meiryo"/>
              </a:rPr>
              <a:t>育児休業</a:t>
            </a:r>
            <a:endParaRPr sz="2300" b="1">
              <a:solidFill>
                <a:srgbClr val="595959"/>
              </a:solidFill>
              <a:latin typeface="Meiryo"/>
              <a:ea typeface="Meiryo"/>
              <a:cs typeface="Meiryo"/>
              <a:sym typeface="Meiryo"/>
            </a:endParaRPr>
          </a:p>
          <a:p>
            <a:pPr>
              <a:buClr>
                <a:srgbClr val="595959"/>
              </a:buClr>
              <a:buSzPts val="1800"/>
            </a:pPr>
            <a:r>
              <a:rPr lang="ja-JP" altLang="en-US" sz="1800">
                <a:solidFill>
                  <a:srgbClr val="595959"/>
                </a:solidFill>
                <a:latin typeface="Meiryo"/>
                <a:ea typeface="Meiryo"/>
                <a:cs typeface="Meiryo"/>
                <a:sym typeface="Meiryo"/>
              </a:rPr>
              <a:t>出産後の子供を育てるための休業制度</a:t>
            </a:r>
            <a:endParaRPr sz="1800">
              <a:solidFill>
                <a:srgbClr val="595959"/>
              </a:solidFill>
              <a:latin typeface="Meiryo"/>
              <a:ea typeface="Meiryo"/>
              <a:cs typeface="Meiryo"/>
              <a:sym typeface="Meiryo"/>
            </a:endParaRPr>
          </a:p>
        </p:txBody>
      </p:sp>
      <p:sp>
        <p:nvSpPr>
          <p:cNvPr id="384" name="Google Shape;384;g2f206844d7b_0_0"/>
          <p:cNvSpPr/>
          <p:nvPr/>
        </p:nvSpPr>
        <p:spPr>
          <a:xfrm>
            <a:off x="4827425" y="4321125"/>
            <a:ext cx="3810300" cy="41280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algn="ctr">
              <a:buClr>
                <a:srgbClr val="595959"/>
              </a:buClr>
              <a:buSzPts val="1800"/>
            </a:pPr>
            <a:r>
              <a:rPr lang="en-US" altLang="ja-JP" sz="1800" b="1">
                <a:solidFill>
                  <a:srgbClr val="595959"/>
                </a:solidFill>
                <a:latin typeface="Meiryo"/>
                <a:ea typeface="Meiryo"/>
                <a:cs typeface="Meiryo"/>
                <a:sym typeface="Meiryo"/>
              </a:rPr>
              <a:t>※</a:t>
            </a:r>
            <a:r>
              <a:rPr lang="ja-JP" altLang="en-US" sz="1800" b="1">
                <a:solidFill>
                  <a:srgbClr val="595959"/>
                </a:solidFill>
                <a:latin typeface="Meiryo"/>
                <a:ea typeface="Meiryo"/>
                <a:cs typeface="Meiryo"/>
                <a:sym typeface="Meiryo"/>
              </a:rPr>
              <a:t>男性も出産当日から育業開始可</a:t>
            </a:r>
            <a:endParaRPr sz="1800" b="1">
              <a:solidFill>
                <a:srgbClr val="595959"/>
              </a:solidFill>
              <a:latin typeface="Meiryo"/>
              <a:ea typeface="Meiryo"/>
              <a:cs typeface="Meiryo"/>
              <a:sym typeface="Meiryo"/>
            </a:endParaRPr>
          </a:p>
        </p:txBody>
      </p:sp>
      <p:sp>
        <p:nvSpPr>
          <p:cNvPr id="392" name="Google Shape;392;g2f206844d7b_0_0"/>
          <p:cNvSpPr/>
          <p:nvPr/>
        </p:nvSpPr>
        <p:spPr>
          <a:xfrm>
            <a:off x="438625" y="1935950"/>
            <a:ext cx="3233400" cy="754200"/>
          </a:xfrm>
          <a:prstGeom prst="wedgeRoundRectCallout">
            <a:avLst>
              <a:gd name="adj1" fmla="val -17788"/>
              <a:gd name="adj2" fmla="val 132116"/>
              <a:gd name="adj3" fmla="val 16667"/>
            </a:avLst>
          </a:prstGeom>
          <a:solidFill>
            <a:schemeClr val="lt1"/>
          </a:solidFill>
          <a:ln w="254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buClr>
                <a:srgbClr val="595959"/>
              </a:buClr>
              <a:buSzPts val="2300"/>
            </a:pPr>
            <a:r>
              <a:rPr lang="ja-JP" altLang="en-US" sz="2300" b="1" dirty="0">
                <a:solidFill>
                  <a:srgbClr val="595959"/>
                </a:solidFill>
                <a:latin typeface="Meiryo"/>
                <a:ea typeface="Meiryo"/>
                <a:cs typeface="Meiryo"/>
                <a:sym typeface="Meiryo"/>
              </a:rPr>
              <a:t>産前休業</a:t>
            </a:r>
            <a:endParaRPr sz="2300" b="1" dirty="0">
              <a:solidFill>
                <a:srgbClr val="595959"/>
              </a:solidFill>
              <a:latin typeface="Meiryo"/>
              <a:ea typeface="Meiryo"/>
              <a:cs typeface="Meiryo"/>
              <a:sym typeface="Meiryo"/>
            </a:endParaRPr>
          </a:p>
          <a:p>
            <a:pPr>
              <a:buClr>
                <a:srgbClr val="595959"/>
              </a:buClr>
              <a:buSzPts val="1800"/>
            </a:pPr>
            <a:r>
              <a:rPr lang="ja-JP" altLang="en-US" sz="1800" dirty="0">
                <a:solidFill>
                  <a:srgbClr val="595959"/>
                </a:solidFill>
                <a:latin typeface="Meiryo"/>
                <a:ea typeface="Meiryo"/>
                <a:cs typeface="Meiryo"/>
                <a:sym typeface="Meiryo"/>
              </a:rPr>
              <a:t>出産前の準備のための休業</a:t>
            </a:r>
            <a:endParaRPr sz="1800" dirty="0">
              <a:solidFill>
                <a:srgbClr val="595959"/>
              </a:solidFill>
              <a:latin typeface="Meiryo"/>
              <a:ea typeface="Meiryo"/>
              <a:cs typeface="Meiryo"/>
              <a:sym typeface="Meiryo"/>
            </a:endParaRPr>
          </a:p>
        </p:txBody>
      </p:sp>
      <p:sp>
        <p:nvSpPr>
          <p:cNvPr id="393" name="Google Shape;393;g2f206844d7b_0_0"/>
          <p:cNvSpPr/>
          <p:nvPr/>
        </p:nvSpPr>
        <p:spPr>
          <a:xfrm>
            <a:off x="1656035" y="4186741"/>
            <a:ext cx="2352900" cy="1094700"/>
          </a:xfrm>
          <a:prstGeom prst="wedgeRoundRectCallout">
            <a:avLst>
              <a:gd name="adj1" fmla="val -3656"/>
              <a:gd name="adj2" fmla="val -83498"/>
              <a:gd name="adj3" fmla="val 16667"/>
            </a:avLst>
          </a:prstGeom>
          <a:solidFill>
            <a:schemeClr val="lt1"/>
          </a:solidFill>
          <a:ln w="254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buClr>
                <a:srgbClr val="595959"/>
              </a:buClr>
              <a:buSzPts val="2300"/>
            </a:pPr>
            <a:r>
              <a:rPr lang="ja-JP" altLang="en-US" sz="2300" b="1" dirty="0">
                <a:solidFill>
                  <a:srgbClr val="595959"/>
                </a:solidFill>
                <a:latin typeface="Meiryo"/>
                <a:ea typeface="Meiryo"/>
                <a:cs typeface="Meiryo"/>
                <a:sym typeface="Meiryo"/>
              </a:rPr>
              <a:t>産後休業</a:t>
            </a:r>
            <a:endParaRPr dirty="0">
              <a:latin typeface="Meiryo"/>
              <a:ea typeface="Meiryo"/>
              <a:cs typeface="Meiryo"/>
              <a:sym typeface="Meiryo"/>
            </a:endParaRPr>
          </a:p>
          <a:p>
            <a:pPr>
              <a:buClr>
                <a:srgbClr val="595959"/>
              </a:buClr>
              <a:buSzPts val="1800"/>
            </a:pPr>
            <a:r>
              <a:rPr lang="ja-JP" altLang="en-US" sz="1800" dirty="0">
                <a:solidFill>
                  <a:srgbClr val="595959"/>
                </a:solidFill>
                <a:latin typeface="Meiryo"/>
                <a:ea typeface="Meiryo"/>
                <a:cs typeface="Meiryo"/>
                <a:sym typeface="Meiryo"/>
              </a:rPr>
              <a:t>出産後の体力回復</a:t>
            </a:r>
            <a:endParaRPr sz="1800" dirty="0">
              <a:solidFill>
                <a:srgbClr val="595959"/>
              </a:solidFill>
              <a:latin typeface="Meiryo"/>
              <a:ea typeface="Meiryo"/>
              <a:cs typeface="Meiryo"/>
              <a:sym typeface="Meiryo"/>
            </a:endParaRPr>
          </a:p>
          <a:p>
            <a:pPr>
              <a:buClr>
                <a:srgbClr val="595959"/>
              </a:buClr>
              <a:buSzPts val="1800"/>
            </a:pPr>
            <a:r>
              <a:rPr lang="ja-JP" altLang="en-US" sz="1800" dirty="0">
                <a:solidFill>
                  <a:srgbClr val="595959"/>
                </a:solidFill>
                <a:latin typeface="Meiryo"/>
                <a:ea typeface="Meiryo"/>
                <a:cs typeface="Meiryo"/>
                <a:sym typeface="Meiryo"/>
              </a:rPr>
              <a:t>のための休業</a:t>
            </a:r>
            <a:endParaRPr sz="1800" dirty="0">
              <a:solidFill>
                <a:srgbClr val="595959"/>
              </a:solidFill>
              <a:latin typeface="Meiryo"/>
              <a:ea typeface="Meiryo"/>
              <a:cs typeface="Meiryo"/>
              <a:sym typeface="Meiryo"/>
            </a:endParaRPr>
          </a:p>
        </p:txBody>
      </p:sp>
      <p:pic>
        <p:nvPicPr>
          <p:cNvPr id="6" name="図 5">
            <a:extLst>
              <a:ext uri="{FF2B5EF4-FFF2-40B4-BE49-F238E27FC236}">
                <a16:creationId xmlns:a16="http://schemas.microsoft.com/office/drawing/2014/main" id="{EE8E17F5-D2EB-2FD4-6302-4CD9C4D0CDAE}"/>
              </a:ext>
            </a:extLst>
          </p:cNvPr>
          <p:cNvPicPr>
            <a:picLocks noChangeAspect="1"/>
          </p:cNvPicPr>
          <p:nvPr/>
        </p:nvPicPr>
        <p:blipFill>
          <a:blip r:embed="rId4"/>
          <a:srcRect t="6582"/>
          <a:stretch/>
        </p:blipFill>
        <p:spPr>
          <a:xfrm>
            <a:off x="4659923" y="2761651"/>
            <a:ext cx="4159854" cy="15566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p:nvPr/>
        </p:nvSpPr>
        <p:spPr>
          <a:xfrm>
            <a:off x="198002" y="223200"/>
            <a:ext cx="4332177" cy="461624"/>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1-1-2</a:t>
            </a:r>
            <a:r>
              <a:rPr lang="ja-JP" altLang="en-US" sz="2400" b="1" dirty="0">
                <a:solidFill>
                  <a:srgbClr val="636366"/>
                </a:solidFill>
                <a:latin typeface="Meiryo"/>
                <a:ea typeface="Meiryo"/>
                <a:cs typeface="Meiryo"/>
                <a:sym typeface="Meiryo"/>
              </a:rPr>
              <a:t>　育業基本の「き」</a:t>
            </a:r>
            <a:r>
              <a:rPr lang="ja-JP" altLang="en-US" sz="2400" b="1" dirty="0">
                <a:solidFill>
                  <a:srgbClr val="FF0000"/>
                </a:solidFill>
                <a:latin typeface="Meiryo"/>
                <a:ea typeface="Meiryo"/>
                <a:cs typeface="Meiryo"/>
                <a:sym typeface="Meiryo"/>
              </a:rPr>
              <a:t> </a:t>
            </a:r>
            <a:endParaRPr sz="2400" b="1" dirty="0">
              <a:solidFill>
                <a:srgbClr val="FF0000"/>
              </a:solidFill>
              <a:latin typeface="Meiryo"/>
              <a:ea typeface="Meiryo"/>
              <a:cs typeface="Meiryo"/>
              <a:sym typeface="Meiryo"/>
            </a:endParaRPr>
          </a:p>
        </p:txBody>
      </p:sp>
      <p:sp>
        <p:nvSpPr>
          <p:cNvPr id="375" name="Google Shape;375;p40"/>
          <p:cNvSpPr txBox="1"/>
          <p:nvPr/>
        </p:nvSpPr>
        <p:spPr>
          <a:xfrm>
            <a:off x="1185613" y="924324"/>
            <a:ext cx="7200000" cy="461624"/>
          </a:xfrm>
          <a:prstGeom prst="rect">
            <a:avLst/>
          </a:prstGeom>
          <a:noFill/>
          <a:ln>
            <a:noFill/>
          </a:ln>
        </p:spPr>
        <p:txBody>
          <a:bodyPr spcFirstLastPara="1" wrap="square" lIns="91425" tIns="45700" rIns="91425" bIns="45700" anchor="t" anchorCtr="0">
            <a:spAutoFit/>
          </a:bodyPr>
          <a:lstStyle/>
          <a:p>
            <a:pPr algn="ctr">
              <a:buSzPts val="2400"/>
            </a:pPr>
            <a:r>
              <a:rPr lang="ja-JP" altLang="en-US" sz="2400" b="1" dirty="0">
                <a:solidFill>
                  <a:srgbClr val="636366"/>
                </a:solidFill>
                <a:latin typeface="メイリオ" panose="020B0604030504040204" pitchFamily="50" charset="-128"/>
                <a:ea typeface="メイリオ" panose="020B0604030504040204" pitchFamily="50" charset="-128"/>
              </a:rPr>
              <a:t>主な「育児・介護休業法」改正ポイント</a:t>
            </a:r>
            <a:r>
              <a:rPr lang="en-US" altLang="ja-JP" sz="2400" b="1" dirty="0">
                <a:solidFill>
                  <a:srgbClr val="636366"/>
                </a:solidFill>
                <a:latin typeface="メイリオ" panose="020B0604030504040204" pitchFamily="50" charset="-128"/>
                <a:ea typeface="メイリオ" panose="020B0604030504040204" pitchFamily="50" charset="-128"/>
              </a:rPr>
              <a:t> </a:t>
            </a:r>
            <a:r>
              <a:rPr lang="en-US" altLang="ja-JP" sz="1600" b="1" dirty="0">
                <a:solidFill>
                  <a:srgbClr val="636366"/>
                </a:solidFill>
                <a:latin typeface="メイリオ" panose="020B0604030504040204" pitchFamily="50" charset="-128"/>
                <a:ea typeface="メイリオ" panose="020B0604030504040204" pitchFamily="50" charset="-128"/>
              </a:rPr>
              <a:t>(</a:t>
            </a:r>
            <a:r>
              <a:rPr lang="ja-JP" altLang="en-US" sz="1600" b="1" dirty="0">
                <a:solidFill>
                  <a:srgbClr val="636366"/>
                </a:solidFill>
                <a:latin typeface="メイリオ" panose="020B0604030504040204" pitchFamily="50" charset="-128"/>
                <a:ea typeface="メイリオ" panose="020B0604030504040204" pitchFamily="50" charset="-128"/>
              </a:rPr>
              <a:t>令和</a:t>
            </a:r>
            <a:r>
              <a:rPr lang="en-US" altLang="ja-JP" sz="1600" b="1" dirty="0">
                <a:solidFill>
                  <a:srgbClr val="636366"/>
                </a:solidFill>
                <a:latin typeface="メイリオ" panose="020B0604030504040204" pitchFamily="50" charset="-128"/>
                <a:ea typeface="メイリオ" panose="020B0604030504040204" pitchFamily="50" charset="-128"/>
              </a:rPr>
              <a:t>4</a:t>
            </a:r>
            <a:r>
              <a:rPr lang="ja-JP" altLang="en-US" sz="1600" b="1" dirty="0">
                <a:solidFill>
                  <a:srgbClr val="636366"/>
                </a:solidFill>
                <a:latin typeface="メイリオ" panose="020B0604030504040204" pitchFamily="50" charset="-128"/>
                <a:ea typeface="メイリオ" panose="020B0604030504040204" pitchFamily="50" charset="-128"/>
              </a:rPr>
              <a:t>年施行</a:t>
            </a:r>
            <a:r>
              <a:rPr lang="en-US" altLang="ja-JP" sz="1600" b="1" dirty="0">
                <a:solidFill>
                  <a:srgbClr val="636366"/>
                </a:solidFill>
                <a:latin typeface="メイリオ" panose="020B0604030504040204" pitchFamily="50" charset="-128"/>
                <a:ea typeface="メイリオ" panose="020B0604030504040204" pitchFamily="50" charset="-128"/>
              </a:rPr>
              <a:t>)</a:t>
            </a:r>
            <a:endParaRPr sz="1600" b="1" dirty="0">
              <a:solidFill>
                <a:srgbClr val="636366"/>
              </a:solidFill>
              <a:latin typeface="メイリオ" panose="020B0604030504040204" pitchFamily="50" charset="-128"/>
              <a:ea typeface="メイリオ" panose="020B0604030504040204" pitchFamily="50" charset="-128"/>
            </a:endParaRPr>
          </a:p>
        </p:txBody>
      </p:sp>
      <p:sp>
        <p:nvSpPr>
          <p:cNvPr id="376" name="Google Shape;376;p40"/>
          <p:cNvSpPr/>
          <p:nvPr/>
        </p:nvSpPr>
        <p:spPr>
          <a:xfrm>
            <a:off x="198319" y="1521872"/>
            <a:ext cx="4320000" cy="2916000"/>
          </a:xfrm>
          <a:prstGeom prst="roundRect">
            <a:avLst>
              <a:gd name="adj" fmla="val 16667"/>
            </a:avLst>
          </a:prstGeom>
          <a:solidFill>
            <a:srgbClr val="A8D08C"/>
          </a:solidFill>
          <a:ln w="25400" cap="flat" cmpd="sng">
            <a:solidFill>
              <a:srgbClr val="A8D08C"/>
            </a:solidFill>
            <a:prstDash val="solid"/>
            <a:round/>
            <a:headEnd type="none" w="sm" len="sm"/>
            <a:tailEnd type="none" w="sm" len="sm"/>
          </a:ln>
        </p:spPr>
        <p:txBody>
          <a:bodyPr spcFirstLastPara="1" wrap="square" lIns="91425" tIns="45700" rIns="91425" bIns="45700" anchor="t" anchorCtr="0">
            <a:noAutofit/>
          </a:bodyPr>
          <a:lstStyle/>
          <a:p>
            <a:pPr algn="ctr">
              <a:buSzPts val="1800"/>
            </a:pPr>
            <a:r>
              <a:rPr lang="ja-JP" altLang="en-US" sz="2000" b="1" dirty="0">
                <a:solidFill>
                  <a:srgbClr val="636366"/>
                </a:solidFill>
                <a:latin typeface="Meiryo"/>
                <a:ea typeface="Meiryo"/>
                <a:cs typeface="Meiryo"/>
                <a:sym typeface="Meiryo"/>
              </a:rPr>
              <a:t>より育業しやすい制度</a:t>
            </a:r>
            <a:endParaRPr sz="2000" b="1" dirty="0">
              <a:solidFill>
                <a:srgbClr val="636366"/>
              </a:solidFill>
              <a:latin typeface="Meiryo"/>
              <a:ea typeface="Meiryo"/>
              <a:cs typeface="Meiryo"/>
              <a:sym typeface="Meiryo"/>
            </a:endParaRPr>
          </a:p>
          <a:p>
            <a:pPr>
              <a:buSzPts val="1800"/>
            </a:pPr>
            <a:endParaRPr sz="1600" b="1" dirty="0">
              <a:solidFill>
                <a:srgbClr val="636366"/>
              </a:solidFill>
              <a:latin typeface="Meiryo"/>
              <a:ea typeface="Meiryo"/>
              <a:cs typeface="Meiryo"/>
              <a:sym typeface="Meiryo"/>
            </a:endParaRPr>
          </a:p>
          <a:p>
            <a:pPr>
              <a:buSzPts val="1800"/>
            </a:pPr>
            <a:endParaRPr sz="1600" b="1" dirty="0">
              <a:solidFill>
                <a:srgbClr val="636366"/>
              </a:solidFill>
              <a:latin typeface="Meiryo"/>
              <a:ea typeface="Meiryo"/>
              <a:cs typeface="Meiryo"/>
              <a:sym typeface="Meiryo"/>
            </a:endParaRPr>
          </a:p>
          <a:p>
            <a:pPr>
              <a:buSzPts val="1800"/>
            </a:pPr>
            <a:r>
              <a:rPr lang="ja-JP" altLang="en-US" sz="1600" b="1" dirty="0">
                <a:solidFill>
                  <a:srgbClr val="636366"/>
                </a:solidFill>
                <a:latin typeface="Meiryo"/>
                <a:ea typeface="Meiryo"/>
                <a:cs typeface="Meiryo"/>
                <a:sym typeface="Meiryo"/>
              </a:rPr>
              <a:t>　　　</a:t>
            </a:r>
            <a:endParaRPr sz="1600" b="1" dirty="0">
              <a:solidFill>
                <a:srgbClr val="636366"/>
              </a:solidFill>
              <a:latin typeface="Meiryo"/>
              <a:ea typeface="Meiryo"/>
              <a:cs typeface="Meiryo"/>
              <a:sym typeface="Meiryo"/>
            </a:endParaRPr>
          </a:p>
          <a:p>
            <a:pPr>
              <a:buSzPts val="1800"/>
            </a:pPr>
            <a:r>
              <a:rPr lang="ja-JP" altLang="en-US" sz="1600" b="1" dirty="0">
                <a:solidFill>
                  <a:srgbClr val="636366"/>
                </a:solidFill>
                <a:latin typeface="Meiryo"/>
                <a:ea typeface="Meiryo"/>
                <a:cs typeface="Meiryo"/>
                <a:sym typeface="Meiryo"/>
              </a:rPr>
              <a:t>　　　　　　　</a:t>
            </a:r>
            <a:br>
              <a:rPr lang="ja-JP" altLang="en-US" sz="1600" b="1" dirty="0">
                <a:solidFill>
                  <a:srgbClr val="636366"/>
                </a:solidFill>
                <a:latin typeface="Meiryo"/>
                <a:ea typeface="Meiryo"/>
                <a:cs typeface="Meiryo"/>
                <a:sym typeface="Meiryo"/>
              </a:rPr>
            </a:br>
            <a:r>
              <a:rPr lang="ja-JP" altLang="en-US" sz="1600" b="1" dirty="0">
                <a:solidFill>
                  <a:srgbClr val="636366"/>
                </a:solidFill>
                <a:latin typeface="Meiryo"/>
                <a:ea typeface="Meiryo"/>
                <a:cs typeface="Meiryo"/>
                <a:sym typeface="Meiryo"/>
              </a:rPr>
              <a:t>　　　　　　</a:t>
            </a:r>
            <a:endParaRPr sz="1600" b="1" dirty="0">
              <a:solidFill>
                <a:srgbClr val="636366"/>
              </a:solidFill>
              <a:latin typeface="Meiryo"/>
              <a:ea typeface="Meiryo"/>
              <a:cs typeface="Meiryo"/>
              <a:sym typeface="Meiryo"/>
            </a:endParaRPr>
          </a:p>
        </p:txBody>
      </p:sp>
      <p:sp>
        <p:nvSpPr>
          <p:cNvPr id="377" name="Google Shape;377;p40"/>
          <p:cNvSpPr/>
          <p:nvPr/>
        </p:nvSpPr>
        <p:spPr>
          <a:xfrm>
            <a:off x="396319" y="2009169"/>
            <a:ext cx="3924000" cy="972000"/>
          </a:xfrm>
          <a:prstGeom prst="rect">
            <a:avLst/>
          </a:prstGeom>
          <a:solidFill>
            <a:schemeClr val="lt1"/>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spcAft>
                <a:spcPts val="600"/>
              </a:spcAft>
            </a:pPr>
            <a:r>
              <a:rPr lang="ja-JP" altLang="en-US" b="1" dirty="0">
                <a:solidFill>
                  <a:srgbClr val="636366"/>
                </a:solidFill>
                <a:latin typeface="Meiryo"/>
                <a:ea typeface="Meiryo"/>
                <a:cs typeface="Meiryo"/>
                <a:sym typeface="Meiryo"/>
              </a:rPr>
              <a:t>産後パパ育休（出生時育児休業）の創設</a:t>
            </a:r>
            <a:endParaRPr b="1" dirty="0">
              <a:solidFill>
                <a:srgbClr val="636366"/>
              </a:solidFill>
              <a:latin typeface="Meiryo"/>
              <a:ea typeface="Meiryo"/>
              <a:cs typeface="Meiryo"/>
              <a:sym typeface="Meiryo"/>
            </a:endParaRPr>
          </a:p>
          <a:p>
            <a:r>
              <a:rPr lang="ja-JP" altLang="en-US" dirty="0">
                <a:solidFill>
                  <a:srgbClr val="636366"/>
                </a:solidFill>
                <a:latin typeface="Meiryo"/>
                <a:ea typeface="Meiryo"/>
                <a:cs typeface="Meiryo"/>
                <a:sym typeface="Meiryo"/>
              </a:rPr>
              <a:t>・</a:t>
            </a:r>
            <a:r>
              <a:rPr lang="ja-JP" altLang="en-US" b="1" dirty="0">
                <a:solidFill>
                  <a:srgbClr val="636366"/>
                </a:solidFill>
                <a:latin typeface="Meiryo"/>
                <a:ea typeface="Meiryo"/>
                <a:cs typeface="Meiryo"/>
                <a:sym typeface="Meiryo"/>
              </a:rPr>
              <a:t>子の出生後８週間以内に４週間</a:t>
            </a:r>
            <a:r>
              <a:rPr lang="ja-JP" altLang="en-US" dirty="0">
                <a:solidFill>
                  <a:srgbClr val="636366"/>
                </a:solidFill>
                <a:latin typeface="Meiryo"/>
                <a:ea typeface="Meiryo"/>
                <a:cs typeface="Meiryo"/>
                <a:sym typeface="Meiryo"/>
              </a:rPr>
              <a:t>まで取得可能</a:t>
            </a:r>
            <a:endParaRPr lang="en-US" altLang="ja-JP" dirty="0">
              <a:solidFill>
                <a:srgbClr val="636366"/>
              </a:solidFill>
              <a:latin typeface="Meiryo"/>
              <a:ea typeface="Meiryo"/>
              <a:cs typeface="Meiryo"/>
              <a:sym typeface="Meiryo"/>
            </a:endParaRPr>
          </a:p>
          <a:p>
            <a:r>
              <a:rPr lang="ja-JP" altLang="en-US" dirty="0">
                <a:solidFill>
                  <a:srgbClr val="636366"/>
                </a:solidFill>
                <a:latin typeface="Meiryo"/>
                <a:ea typeface="Meiryo"/>
                <a:cs typeface="Meiryo"/>
                <a:sym typeface="Meiryo"/>
              </a:rPr>
              <a:t>　</a:t>
            </a:r>
            <a:r>
              <a:rPr lang="en-US" altLang="ja-JP" dirty="0">
                <a:solidFill>
                  <a:srgbClr val="636366"/>
                </a:solidFill>
                <a:latin typeface="Meiryo"/>
                <a:ea typeface="Meiryo"/>
                <a:cs typeface="Meiryo"/>
                <a:sym typeface="Meiryo"/>
              </a:rPr>
              <a:t>(2</a:t>
            </a:r>
            <a:r>
              <a:rPr lang="ja-JP" altLang="en-US" dirty="0">
                <a:solidFill>
                  <a:srgbClr val="636366"/>
                </a:solidFill>
                <a:latin typeface="Meiryo"/>
                <a:ea typeface="Meiryo"/>
                <a:cs typeface="Meiryo"/>
                <a:sym typeface="Meiryo"/>
              </a:rPr>
              <a:t>回に分割して取得可能</a:t>
            </a:r>
            <a:r>
              <a:rPr lang="en-US" altLang="ja-JP" dirty="0">
                <a:solidFill>
                  <a:srgbClr val="636366"/>
                </a:solidFill>
                <a:latin typeface="Meiryo"/>
                <a:ea typeface="Meiryo"/>
                <a:cs typeface="Meiryo"/>
                <a:sym typeface="Meiryo"/>
              </a:rPr>
              <a:t>)</a:t>
            </a:r>
            <a:endParaRPr dirty="0">
              <a:solidFill>
                <a:srgbClr val="636366"/>
              </a:solidFill>
              <a:latin typeface="Meiryo"/>
              <a:ea typeface="Meiryo"/>
              <a:cs typeface="Meiryo"/>
              <a:sym typeface="Meiryo"/>
            </a:endParaRPr>
          </a:p>
        </p:txBody>
      </p:sp>
      <p:sp>
        <p:nvSpPr>
          <p:cNvPr id="378" name="Google Shape;378;p40"/>
          <p:cNvSpPr/>
          <p:nvPr/>
        </p:nvSpPr>
        <p:spPr>
          <a:xfrm>
            <a:off x="383258" y="3200935"/>
            <a:ext cx="3924000" cy="684000"/>
          </a:xfrm>
          <a:prstGeom prst="rect">
            <a:avLst/>
          </a:prstGeom>
          <a:solidFill>
            <a:schemeClr val="lt1"/>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r>
              <a:rPr lang="ja-JP" altLang="en-US" b="1" dirty="0">
                <a:solidFill>
                  <a:srgbClr val="636366"/>
                </a:solidFill>
                <a:latin typeface="Meiryo"/>
                <a:ea typeface="Meiryo"/>
                <a:cs typeface="Meiryo"/>
                <a:sym typeface="Meiryo"/>
              </a:rPr>
              <a:t>育児休業の分割取得</a:t>
            </a:r>
            <a:endParaRPr b="1" dirty="0">
              <a:solidFill>
                <a:srgbClr val="636366"/>
              </a:solidFill>
              <a:latin typeface="Meiryo"/>
              <a:ea typeface="Meiryo"/>
              <a:cs typeface="Meiryo"/>
              <a:sym typeface="Meiryo"/>
            </a:endParaRPr>
          </a:p>
          <a:p>
            <a:pPr>
              <a:spcBef>
                <a:spcPts val="600"/>
              </a:spcBef>
            </a:pPr>
            <a:r>
              <a:rPr lang="ja-JP" altLang="en-US" dirty="0">
                <a:solidFill>
                  <a:srgbClr val="636366"/>
                </a:solidFill>
                <a:latin typeface="Meiryo"/>
                <a:ea typeface="Meiryo"/>
                <a:cs typeface="Meiryo"/>
                <a:sym typeface="Meiryo"/>
              </a:rPr>
              <a:t>・</a:t>
            </a:r>
            <a:r>
              <a:rPr lang="ja-JP" altLang="en-US" b="1" dirty="0">
                <a:solidFill>
                  <a:srgbClr val="636366"/>
                </a:solidFill>
                <a:latin typeface="Meiryo"/>
                <a:ea typeface="Meiryo"/>
                <a:cs typeface="Meiryo"/>
                <a:sym typeface="Meiryo"/>
              </a:rPr>
              <a:t>２回まで</a:t>
            </a:r>
            <a:r>
              <a:rPr lang="ja-JP" altLang="en-US" dirty="0">
                <a:solidFill>
                  <a:srgbClr val="636366"/>
                </a:solidFill>
                <a:latin typeface="Meiryo"/>
                <a:ea typeface="Meiryo"/>
                <a:cs typeface="Meiryo"/>
                <a:sym typeface="Meiryo"/>
              </a:rPr>
              <a:t>取得可能</a:t>
            </a:r>
            <a:endParaRPr dirty="0">
              <a:solidFill>
                <a:srgbClr val="636366"/>
              </a:solidFill>
              <a:latin typeface="Meiryo"/>
              <a:ea typeface="Meiryo"/>
              <a:cs typeface="Meiryo"/>
              <a:sym typeface="Meiryo"/>
            </a:endParaRPr>
          </a:p>
        </p:txBody>
      </p:sp>
      <p:sp>
        <p:nvSpPr>
          <p:cNvPr id="379" name="Google Shape;379;p40"/>
          <p:cNvSpPr/>
          <p:nvPr/>
        </p:nvSpPr>
        <p:spPr>
          <a:xfrm>
            <a:off x="198319" y="4615848"/>
            <a:ext cx="4320000" cy="1764000"/>
          </a:xfrm>
          <a:prstGeom prst="roundRect">
            <a:avLst>
              <a:gd name="adj" fmla="val 16667"/>
            </a:avLst>
          </a:prstGeom>
          <a:solidFill>
            <a:srgbClr val="A8D08C"/>
          </a:solidFill>
          <a:ln w="25400" cap="flat" cmpd="sng">
            <a:solidFill>
              <a:srgbClr val="A8D08C"/>
            </a:solidFill>
            <a:prstDash val="solid"/>
            <a:round/>
            <a:headEnd type="none" w="sm" len="sm"/>
            <a:tailEnd type="none" w="sm" len="sm"/>
          </a:ln>
        </p:spPr>
        <p:txBody>
          <a:bodyPr spcFirstLastPara="1" wrap="square" lIns="91425" tIns="45700" rIns="91425" bIns="45700" anchor="t" anchorCtr="0">
            <a:noAutofit/>
          </a:bodyPr>
          <a:lstStyle/>
          <a:p>
            <a:pPr algn="ctr">
              <a:buSzPts val="1800"/>
            </a:pPr>
            <a:r>
              <a:rPr lang="ja-JP" altLang="en-US" sz="2000" b="1">
                <a:solidFill>
                  <a:srgbClr val="636366"/>
                </a:solidFill>
                <a:latin typeface="Meiryo"/>
                <a:ea typeface="Meiryo"/>
                <a:cs typeface="Meiryo"/>
                <a:sym typeface="Meiryo"/>
              </a:rPr>
              <a:t>禁止事項</a:t>
            </a:r>
            <a:endParaRPr sz="2000" b="1">
              <a:solidFill>
                <a:srgbClr val="636366"/>
              </a:solidFill>
              <a:latin typeface="Meiryo"/>
              <a:ea typeface="Meiryo"/>
              <a:cs typeface="Meiryo"/>
              <a:sym typeface="Meiryo"/>
            </a:endParaRPr>
          </a:p>
          <a:p>
            <a:pPr>
              <a:buSzPts val="1800"/>
            </a:pPr>
            <a:endParaRPr sz="1600" b="1">
              <a:solidFill>
                <a:srgbClr val="636366"/>
              </a:solidFill>
              <a:latin typeface="Meiryo"/>
              <a:ea typeface="Meiryo"/>
              <a:cs typeface="Meiryo"/>
              <a:sym typeface="Meiryo"/>
            </a:endParaRPr>
          </a:p>
          <a:p>
            <a:pPr>
              <a:buSzPts val="1800"/>
            </a:pPr>
            <a:endParaRPr sz="1600" b="1">
              <a:solidFill>
                <a:srgbClr val="636366"/>
              </a:solidFill>
              <a:latin typeface="Meiryo"/>
              <a:ea typeface="Meiryo"/>
              <a:cs typeface="Meiryo"/>
              <a:sym typeface="Meiryo"/>
            </a:endParaRPr>
          </a:p>
          <a:p>
            <a:pPr>
              <a:buSzPts val="1800"/>
            </a:pPr>
            <a:r>
              <a:rPr lang="ja-JP" altLang="en-US" sz="1600" b="1">
                <a:solidFill>
                  <a:srgbClr val="636366"/>
                </a:solidFill>
                <a:latin typeface="Meiryo"/>
                <a:ea typeface="Meiryo"/>
                <a:cs typeface="Meiryo"/>
                <a:sym typeface="Meiryo"/>
              </a:rPr>
              <a:t>　　　</a:t>
            </a:r>
            <a:endParaRPr sz="1600" b="1">
              <a:solidFill>
                <a:srgbClr val="636366"/>
              </a:solidFill>
              <a:latin typeface="Meiryo"/>
              <a:ea typeface="Meiryo"/>
              <a:cs typeface="Meiryo"/>
              <a:sym typeface="Meiryo"/>
            </a:endParaRPr>
          </a:p>
          <a:p>
            <a:pPr>
              <a:buSzPts val="1800"/>
            </a:pPr>
            <a:r>
              <a:rPr lang="ja-JP" altLang="en-US" sz="1600" b="1">
                <a:solidFill>
                  <a:srgbClr val="636366"/>
                </a:solidFill>
                <a:latin typeface="Meiryo"/>
                <a:ea typeface="Meiryo"/>
                <a:cs typeface="Meiryo"/>
                <a:sym typeface="Meiryo"/>
              </a:rPr>
              <a:t>　　　　　　　</a:t>
            </a:r>
            <a:br>
              <a:rPr lang="ja-JP" altLang="en-US" sz="1600" b="1">
                <a:solidFill>
                  <a:srgbClr val="636366"/>
                </a:solidFill>
                <a:latin typeface="Meiryo"/>
                <a:ea typeface="Meiryo"/>
                <a:cs typeface="Meiryo"/>
                <a:sym typeface="Meiryo"/>
              </a:rPr>
            </a:br>
            <a:r>
              <a:rPr lang="ja-JP" altLang="en-US" sz="1600" b="1">
                <a:solidFill>
                  <a:srgbClr val="636366"/>
                </a:solidFill>
                <a:latin typeface="Meiryo"/>
                <a:ea typeface="Meiryo"/>
                <a:cs typeface="Meiryo"/>
                <a:sym typeface="Meiryo"/>
              </a:rPr>
              <a:t>　　　　　　</a:t>
            </a:r>
            <a:endParaRPr sz="1600" b="1">
              <a:solidFill>
                <a:srgbClr val="636366"/>
              </a:solidFill>
              <a:latin typeface="Meiryo"/>
              <a:ea typeface="Meiryo"/>
              <a:cs typeface="Meiryo"/>
              <a:sym typeface="Meiryo"/>
            </a:endParaRPr>
          </a:p>
        </p:txBody>
      </p:sp>
      <p:sp>
        <p:nvSpPr>
          <p:cNvPr id="380" name="Google Shape;380;p40"/>
          <p:cNvSpPr/>
          <p:nvPr/>
        </p:nvSpPr>
        <p:spPr>
          <a:xfrm>
            <a:off x="468319" y="5138648"/>
            <a:ext cx="3852000" cy="1044000"/>
          </a:xfrm>
          <a:prstGeom prst="rect">
            <a:avLst/>
          </a:prstGeom>
          <a:solidFill>
            <a:schemeClr val="lt1"/>
          </a:solidFill>
          <a:ln>
            <a:noFill/>
          </a:ln>
        </p:spPr>
        <p:txBody>
          <a:bodyPr spcFirstLastPara="1" wrap="square" lIns="91425" tIns="45700" rIns="91425" bIns="45700" anchor="ctr" anchorCtr="0">
            <a:noAutofit/>
          </a:bodyPr>
          <a:lstStyle/>
          <a:p>
            <a:r>
              <a:rPr lang="ja-JP" altLang="en-US" b="1" dirty="0">
                <a:solidFill>
                  <a:srgbClr val="636366"/>
                </a:solidFill>
                <a:latin typeface="Meiryo"/>
                <a:ea typeface="Meiryo"/>
                <a:cs typeface="Meiryo"/>
                <a:sym typeface="Meiryo"/>
              </a:rPr>
              <a:t>育児休業等の申出・取得を理由とする不利益取扱い</a:t>
            </a:r>
            <a:endParaRPr lang="en-US" altLang="ja-JP" b="1" dirty="0">
              <a:solidFill>
                <a:srgbClr val="636366"/>
              </a:solidFill>
              <a:latin typeface="Meiryo"/>
              <a:ea typeface="Meiryo"/>
              <a:cs typeface="Meiryo"/>
              <a:sym typeface="Meiryo"/>
            </a:endParaRPr>
          </a:p>
          <a:p>
            <a:r>
              <a:rPr lang="ja-JP" altLang="en-US" dirty="0">
                <a:solidFill>
                  <a:srgbClr val="636366"/>
                </a:solidFill>
                <a:latin typeface="Meiryo"/>
                <a:ea typeface="Meiryo"/>
                <a:cs typeface="Meiryo"/>
                <a:sym typeface="Meiryo"/>
              </a:rPr>
              <a:t>★解雇、退職強要、正社員からパートへの</a:t>
            </a:r>
            <a:endParaRPr lang="en-US" altLang="ja-JP" dirty="0">
              <a:solidFill>
                <a:srgbClr val="636366"/>
              </a:solidFill>
              <a:latin typeface="Meiryo"/>
              <a:ea typeface="Meiryo"/>
              <a:cs typeface="Meiryo"/>
              <a:sym typeface="Meiryo"/>
            </a:endParaRPr>
          </a:p>
          <a:p>
            <a:r>
              <a:rPr lang="ja-JP" altLang="en-US" dirty="0">
                <a:solidFill>
                  <a:srgbClr val="636366"/>
                </a:solidFill>
                <a:latin typeface="Meiryo"/>
                <a:ea typeface="Meiryo"/>
                <a:cs typeface="Meiryo"/>
                <a:sym typeface="Meiryo"/>
              </a:rPr>
              <a:t>　契約変更　等</a:t>
            </a:r>
            <a:endParaRPr dirty="0">
              <a:solidFill>
                <a:srgbClr val="636366"/>
              </a:solidFill>
              <a:latin typeface="Meiryo"/>
              <a:ea typeface="Meiryo"/>
              <a:cs typeface="Meiryo"/>
              <a:sym typeface="Meiryo"/>
            </a:endParaRPr>
          </a:p>
        </p:txBody>
      </p:sp>
      <p:sp>
        <p:nvSpPr>
          <p:cNvPr id="381" name="Google Shape;381;p40"/>
          <p:cNvSpPr/>
          <p:nvPr/>
        </p:nvSpPr>
        <p:spPr>
          <a:xfrm>
            <a:off x="4635844" y="1518447"/>
            <a:ext cx="4320000" cy="4861403"/>
          </a:xfrm>
          <a:prstGeom prst="roundRect">
            <a:avLst>
              <a:gd name="adj" fmla="val 16667"/>
            </a:avLst>
          </a:prstGeom>
          <a:solidFill>
            <a:srgbClr val="A8D08C"/>
          </a:solidFill>
          <a:ln w="25400" cap="flat" cmpd="sng">
            <a:solidFill>
              <a:srgbClr val="A8D08C"/>
            </a:solidFill>
            <a:prstDash val="solid"/>
            <a:round/>
            <a:headEnd type="none" w="sm" len="sm"/>
            <a:tailEnd type="none" w="sm" len="sm"/>
          </a:ln>
        </p:spPr>
        <p:txBody>
          <a:bodyPr spcFirstLastPara="1" wrap="square" lIns="91425" tIns="45700" rIns="91425" bIns="45700" anchor="t" anchorCtr="0">
            <a:noAutofit/>
          </a:bodyPr>
          <a:lstStyle/>
          <a:p>
            <a:pPr>
              <a:buSzPts val="1800"/>
            </a:pPr>
            <a:r>
              <a:rPr lang="ja-JP" altLang="en-US" sz="1600" b="1">
                <a:solidFill>
                  <a:srgbClr val="636366"/>
                </a:solidFill>
                <a:latin typeface="Meiryo"/>
                <a:ea typeface="Meiryo"/>
                <a:cs typeface="Meiryo"/>
                <a:sym typeface="Meiryo"/>
              </a:rPr>
              <a:t>　　　</a:t>
            </a:r>
            <a:endParaRPr sz="1600" b="1">
              <a:solidFill>
                <a:srgbClr val="636366"/>
              </a:solidFill>
              <a:latin typeface="Meiryo"/>
              <a:ea typeface="Meiryo"/>
              <a:cs typeface="Meiryo"/>
              <a:sym typeface="Meiryo"/>
            </a:endParaRPr>
          </a:p>
          <a:p>
            <a:pPr>
              <a:buSzPts val="1800"/>
            </a:pPr>
            <a:r>
              <a:rPr lang="ja-JP" altLang="en-US" sz="1600" b="1">
                <a:solidFill>
                  <a:srgbClr val="636366"/>
                </a:solidFill>
                <a:latin typeface="Meiryo"/>
                <a:ea typeface="Meiryo"/>
                <a:cs typeface="Meiryo"/>
                <a:sym typeface="Meiryo"/>
              </a:rPr>
              <a:t>　　　　　　　</a:t>
            </a:r>
            <a:br>
              <a:rPr lang="ja-JP" altLang="en-US" sz="1600" b="1">
                <a:solidFill>
                  <a:srgbClr val="636366"/>
                </a:solidFill>
                <a:latin typeface="Meiryo"/>
                <a:ea typeface="Meiryo"/>
                <a:cs typeface="Meiryo"/>
                <a:sym typeface="Meiryo"/>
              </a:rPr>
            </a:br>
            <a:r>
              <a:rPr lang="ja-JP" altLang="en-US" sz="1600" b="1">
                <a:solidFill>
                  <a:srgbClr val="636366"/>
                </a:solidFill>
                <a:latin typeface="Meiryo"/>
                <a:ea typeface="Meiryo"/>
                <a:cs typeface="Meiryo"/>
                <a:sym typeface="Meiryo"/>
              </a:rPr>
              <a:t>　　　　　　かい</a:t>
            </a:r>
            <a:endParaRPr sz="1600" b="1">
              <a:solidFill>
                <a:srgbClr val="636366"/>
              </a:solidFill>
              <a:latin typeface="Meiryo"/>
              <a:ea typeface="Meiryo"/>
              <a:cs typeface="Meiryo"/>
              <a:sym typeface="Meiryo"/>
            </a:endParaRPr>
          </a:p>
        </p:txBody>
      </p:sp>
      <p:sp>
        <p:nvSpPr>
          <p:cNvPr id="382" name="Google Shape;382;p40"/>
          <p:cNvSpPr/>
          <p:nvPr/>
        </p:nvSpPr>
        <p:spPr>
          <a:xfrm>
            <a:off x="4993335" y="1994877"/>
            <a:ext cx="3636000" cy="1260000"/>
          </a:xfrm>
          <a:prstGeom prst="rect">
            <a:avLst/>
          </a:prstGeom>
          <a:solidFill>
            <a:schemeClr val="lt1"/>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r>
              <a:rPr lang="ja-JP" altLang="en-US" b="1" dirty="0">
                <a:solidFill>
                  <a:srgbClr val="636366"/>
                </a:solidFill>
                <a:latin typeface="Meiryo"/>
                <a:ea typeface="Meiryo"/>
                <a:cs typeface="Meiryo"/>
                <a:sym typeface="Meiryo"/>
              </a:rPr>
              <a:t>本人等への個別の周知・意向確認</a:t>
            </a:r>
            <a:endParaRPr b="1" dirty="0">
              <a:solidFill>
                <a:srgbClr val="636366"/>
              </a:solidFill>
              <a:latin typeface="Meiryo"/>
              <a:ea typeface="Meiryo"/>
              <a:cs typeface="Meiryo"/>
              <a:sym typeface="Meiryo"/>
            </a:endParaRPr>
          </a:p>
          <a:p>
            <a:pPr>
              <a:spcBef>
                <a:spcPts val="600"/>
              </a:spcBef>
            </a:pPr>
            <a:r>
              <a:rPr lang="ja-JP" altLang="en-US" b="1" dirty="0">
                <a:solidFill>
                  <a:srgbClr val="636366"/>
                </a:solidFill>
                <a:latin typeface="Meiryo"/>
                <a:ea typeface="Meiryo"/>
                <a:cs typeface="Meiryo"/>
                <a:sym typeface="Meiryo"/>
              </a:rPr>
              <a:t>＜周知事項＞</a:t>
            </a:r>
            <a:endParaRPr b="1" dirty="0">
              <a:solidFill>
                <a:srgbClr val="636366"/>
              </a:solidFill>
              <a:latin typeface="Meiryo"/>
              <a:ea typeface="Meiryo"/>
              <a:cs typeface="Meiryo"/>
              <a:sym typeface="Meiryo"/>
            </a:endParaRPr>
          </a:p>
          <a:p>
            <a:pPr>
              <a:spcAft>
                <a:spcPts val="600"/>
              </a:spcAft>
            </a:pPr>
            <a:r>
              <a:rPr lang="ja-JP" altLang="en-US" dirty="0">
                <a:solidFill>
                  <a:srgbClr val="636366"/>
                </a:solidFill>
                <a:latin typeface="Meiryo"/>
                <a:ea typeface="Meiryo"/>
                <a:cs typeface="Meiryo"/>
                <a:sym typeface="Meiryo"/>
              </a:rPr>
              <a:t>・育児休業等</a:t>
            </a:r>
            <a:r>
              <a:rPr lang="ja-JP" altLang="en-US" sz="900" dirty="0">
                <a:solidFill>
                  <a:srgbClr val="636366"/>
                </a:solidFill>
                <a:latin typeface="Meiryo"/>
                <a:ea typeface="Meiryo"/>
                <a:cs typeface="Meiryo"/>
                <a:sym typeface="Meiryo"/>
              </a:rPr>
              <a:t>（</a:t>
            </a:r>
            <a:r>
              <a:rPr lang="en-US" altLang="ja-JP" sz="900" dirty="0">
                <a:solidFill>
                  <a:srgbClr val="636366"/>
                </a:solidFill>
                <a:latin typeface="Meiryo"/>
                <a:ea typeface="Meiryo"/>
                <a:cs typeface="Meiryo"/>
                <a:sym typeface="Meiryo"/>
              </a:rPr>
              <a:t>※</a:t>
            </a:r>
            <a:r>
              <a:rPr lang="ja-JP" altLang="en-US" sz="900" dirty="0">
                <a:solidFill>
                  <a:srgbClr val="636366"/>
                </a:solidFill>
                <a:latin typeface="Meiryo"/>
                <a:ea typeface="Meiryo"/>
                <a:cs typeface="Meiryo"/>
                <a:sym typeface="Meiryo"/>
              </a:rPr>
              <a:t>）</a:t>
            </a:r>
            <a:r>
              <a:rPr lang="ja-JP" altLang="en-US" dirty="0">
                <a:solidFill>
                  <a:srgbClr val="636366"/>
                </a:solidFill>
                <a:latin typeface="Meiryo"/>
                <a:ea typeface="Meiryo"/>
                <a:cs typeface="Meiryo"/>
                <a:sym typeface="Meiryo"/>
              </a:rPr>
              <a:t>に関する</a:t>
            </a:r>
            <a:r>
              <a:rPr lang="ja-JP" altLang="en-US" b="1" dirty="0">
                <a:solidFill>
                  <a:srgbClr val="636366"/>
                </a:solidFill>
                <a:latin typeface="Meiryo"/>
                <a:ea typeface="Meiryo"/>
                <a:cs typeface="Meiryo"/>
                <a:sym typeface="Meiryo"/>
              </a:rPr>
              <a:t>制度や申出先</a:t>
            </a:r>
            <a:endParaRPr b="1" dirty="0">
              <a:solidFill>
                <a:srgbClr val="636366"/>
              </a:solidFill>
              <a:latin typeface="Meiryo"/>
              <a:ea typeface="Meiryo"/>
              <a:cs typeface="Meiryo"/>
              <a:sym typeface="Meiryo"/>
            </a:endParaRPr>
          </a:p>
          <a:p>
            <a:r>
              <a:rPr lang="ja-JP" altLang="en-US" dirty="0">
                <a:solidFill>
                  <a:srgbClr val="636366"/>
                </a:solidFill>
                <a:latin typeface="Meiryo"/>
                <a:ea typeface="Meiryo"/>
                <a:cs typeface="Meiryo"/>
                <a:sym typeface="Meiryo"/>
              </a:rPr>
              <a:t>・</a:t>
            </a:r>
            <a:r>
              <a:rPr lang="ja-JP" altLang="en-US" b="1" dirty="0">
                <a:solidFill>
                  <a:srgbClr val="636366"/>
                </a:solidFill>
                <a:latin typeface="Meiryo"/>
                <a:ea typeface="Meiryo"/>
                <a:cs typeface="Meiryo"/>
                <a:sym typeface="Meiryo"/>
              </a:rPr>
              <a:t>育児休業給付</a:t>
            </a:r>
            <a:r>
              <a:rPr lang="ja-JP" altLang="en-US" dirty="0">
                <a:solidFill>
                  <a:srgbClr val="636366"/>
                </a:solidFill>
                <a:latin typeface="Meiryo"/>
                <a:ea typeface="Meiryo"/>
                <a:cs typeface="Meiryo"/>
                <a:sym typeface="Meiryo"/>
              </a:rPr>
              <a:t>や負担すべき</a:t>
            </a:r>
            <a:r>
              <a:rPr lang="ja-JP" altLang="en-US" b="1" dirty="0">
                <a:solidFill>
                  <a:srgbClr val="636366"/>
                </a:solidFill>
                <a:latin typeface="Meiryo"/>
                <a:ea typeface="Meiryo"/>
                <a:cs typeface="Meiryo"/>
                <a:sym typeface="Meiryo"/>
              </a:rPr>
              <a:t>社会保険料</a:t>
            </a:r>
            <a:endParaRPr dirty="0">
              <a:solidFill>
                <a:srgbClr val="636366"/>
              </a:solidFill>
              <a:latin typeface="Meiryo"/>
              <a:ea typeface="Meiryo"/>
              <a:cs typeface="Meiryo"/>
              <a:sym typeface="Meiryo"/>
            </a:endParaRPr>
          </a:p>
        </p:txBody>
      </p:sp>
      <p:sp>
        <p:nvSpPr>
          <p:cNvPr id="383" name="Google Shape;383;p40"/>
          <p:cNvSpPr txBox="1"/>
          <p:nvPr/>
        </p:nvSpPr>
        <p:spPr>
          <a:xfrm>
            <a:off x="5930073" y="1609059"/>
            <a:ext cx="1762527" cy="400110"/>
          </a:xfrm>
          <a:prstGeom prst="rect">
            <a:avLst/>
          </a:prstGeom>
          <a:noFill/>
          <a:ln>
            <a:noFill/>
          </a:ln>
        </p:spPr>
        <p:txBody>
          <a:bodyPr spcFirstLastPara="1" wrap="square" lIns="91425" tIns="45700" rIns="91425" bIns="45700" anchor="t" anchorCtr="0">
            <a:spAutoFit/>
          </a:bodyPr>
          <a:lstStyle/>
          <a:p>
            <a:r>
              <a:rPr lang="ja-JP" altLang="en-US" sz="2000" b="1">
                <a:solidFill>
                  <a:srgbClr val="636366"/>
                </a:solidFill>
                <a:latin typeface="Meiryo"/>
                <a:ea typeface="Meiryo"/>
                <a:cs typeface="Meiryo"/>
                <a:sym typeface="Meiryo"/>
              </a:rPr>
              <a:t>会社の義務</a:t>
            </a:r>
            <a:endParaRPr/>
          </a:p>
        </p:txBody>
      </p:sp>
      <p:sp>
        <p:nvSpPr>
          <p:cNvPr id="384" name="Google Shape;384;p40"/>
          <p:cNvSpPr/>
          <p:nvPr/>
        </p:nvSpPr>
        <p:spPr>
          <a:xfrm>
            <a:off x="4993335" y="3434935"/>
            <a:ext cx="3636000" cy="900000"/>
          </a:xfrm>
          <a:prstGeom prst="rect">
            <a:avLst/>
          </a:prstGeom>
          <a:solidFill>
            <a:schemeClr val="lt1"/>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r>
              <a:rPr lang="ja-JP" altLang="en-US" b="1" dirty="0">
                <a:solidFill>
                  <a:srgbClr val="636366"/>
                </a:solidFill>
                <a:latin typeface="Meiryo"/>
                <a:ea typeface="Meiryo"/>
                <a:cs typeface="Meiryo"/>
                <a:sym typeface="Meiryo"/>
              </a:rPr>
              <a:t>「育業」しやすい雇用環境整備</a:t>
            </a:r>
            <a:endParaRPr b="1" dirty="0">
              <a:solidFill>
                <a:srgbClr val="636366"/>
              </a:solidFill>
              <a:latin typeface="Meiryo"/>
              <a:ea typeface="Meiryo"/>
              <a:cs typeface="Meiryo"/>
              <a:sym typeface="Meiryo"/>
            </a:endParaRPr>
          </a:p>
          <a:p>
            <a:pPr>
              <a:spcBef>
                <a:spcPts val="600"/>
              </a:spcBef>
            </a:pPr>
            <a:r>
              <a:rPr lang="ja-JP" altLang="en-US" dirty="0">
                <a:solidFill>
                  <a:srgbClr val="636366"/>
                </a:solidFill>
                <a:latin typeface="Meiryo"/>
                <a:ea typeface="Meiryo"/>
                <a:cs typeface="Meiryo"/>
                <a:sym typeface="Meiryo"/>
              </a:rPr>
              <a:t>・育児休業・産後パパ育休に関する</a:t>
            </a:r>
            <a:endParaRPr dirty="0">
              <a:solidFill>
                <a:srgbClr val="636366"/>
              </a:solidFill>
              <a:latin typeface="Meiryo"/>
              <a:ea typeface="Meiryo"/>
              <a:cs typeface="Meiryo"/>
              <a:sym typeface="Meiryo"/>
            </a:endParaRPr>
          </a:p>
          <a:p>
            <a:r>
              <a:rPr lang="ja-JP" altLang="en-US" b="1" dirty="0">
                <a:solidFill>
                  <a:srgbClr val="636366"/>
                </a:solidFill>
                <a:latin typeface="Meiryo"/>
                <a:ea typeface="Meiryo"/>
                <a:cs typeface="Meiryo"/>
                <a:sym typeface="Meiryo"/>
              </a:rPr>
              <a:t>　　研修の実施、相談窓口設置</a:t>
            </a:r>
            <a:r>
              <a:rPr lang="ja-JP" altLang="en-US" b="1" dirty="0">
                <a:solidFill>
                  <a:srgbClr val="00B0F0"/>
                </a:solidFill>
                <a:latin typeface="Meiryo"/>
                <a:ea typeface="Meiryo"/>
                <a:cs typeface="Meiryo"/>
                <a:sym typeface="Meiryo"/>
              </a:rPr>
              <a:t>　</a:t>
            </a:r>
            <a:r>
              <a:rPr lang="ja-JP" altLang="en-US" dirty="0">
                <a:solidFill>
                  <a:srgbClr val="636366"/>
                </a:solidFill>
                <a:latin typeface="Meiryo"/>
                <a:ea typeface="Meiryo"/>
                <a:cs typeface="Meiryo"/>
                <a:sym typeface="Meiryo"/>
              </a:rPr>
              <a:t>ほか</a:t>
            </a:r>
            <a:endParaRPr dirty="0">
              <a:solidFill>
                <a:srgbClr val="636366"/>
              </a:solidFill>
              <a:latin typeface="Meiryo"/>
              <a:ea typeface="Meiryo"/>
              <a:cs typeface="Meiryo"/>
              <a:sym typeface="Meiryo"/>
            </a:endParaRPr>
          </a:p>
        </p:txBody>
      </p:sp>
      <p:sp>
        <p:nvSpPr>
          <p:cNvPr id="385" name="Google Shape;385;p40"/>
          <p:cNvSpPr txBox="1"/>
          <p:nvPr/>
        </p:nvSpPr>
        <p:spPr>
          <a:xfrm>
            <a:off x="6169794" y="6431609"/>
            <a:ext cx="2974206" cy="246181"/>
          </a:xfrm>
          <a:prstGeom prst="rect">
            <a:avLst/>
          </a:prstGeom>
          <a:noFill/>
          <a:ln>
            <a:noFill/>
          </a:ln>
        </p:spPr>
        <p:txBody>
          <a:bodyPr spcFirstLastPara="1" wrap="square" lIns="91425" tIns="45700" rIns="91425" bIns="45700" anchor="t" anchorCtr="0">
            <a:spAutoFit/>
          </a:bodyPr>
          <a:lstStyle/>
          <a:p>
            <a:r>
              <a:rPr lang="en-US" altLang="ja-JP" sz="1000" dirty="0">
                <a:solidFill>
                  <a:srgbClr val="636366"/>
                </a:solidFill>
                <a:latin typeface="メイリオ" panose="020B0604030504040204" pitchFamily="50" charset="-128"/>
                <a:ea typeface="メイリオ" panose="020B0604030504040204" pitchFamily="50" charset="-128"/>
              </a:rPr>
              <a:t>※</a:t>
            </a:r>
            <a:r>
              <a:rPr lang="ja-JP" altLang="en-US" sz="1000" dirty="0">
                <a:solidFill>
                  <a:srgbClr val="636366"/>
                </a:solidFill>
                <a:latin typeface="メイリオ" panose="020B0604030504040204" pitchFamily="50" charset="-128"/>
                <a:ea typeface="メイリオ" panose="020B0604030504040204" pitchFamily="50" charset="-128"/>
              </a:rPr>
              <a:t>「育児休業等」には「産後パパ育休」を含む</a:t>
            </a:r>
            <a:endParaRPr dirty="0">
              <a:latin typeface="メイリオ" panose="020B0604030504040204" pitchFamily="50" charset="-128"/>
              <a:ea typeface="メイリオ" panose="020B0604030504040204" pitchFamily="50" charset="-128"/>
            </a:endParaRPr>
          </a:p>
        </p:txBody>
      </p:sp>
      <p:sp>
        <p:nvSpPr>
          <p:cNvPr id="386" name="Google Shape;386;p40"/>
          <p:cNvSpPr/>
          <p:nvPr/>
        </p:nvSpPr>
        <p:spPr>
          <a:xfrm>
            <a:off x="4993335" y="5596620"/>
            <a:ext cx="3636000" cy="288000"/>
          </a:xfrm>
          <a:prstGeom prst="rect">
            <a:avLst/>
          </a:prstGeom>
          <a:solidFill>
            <a:schemeClr val="lt1"/>
          </a:solidFill>
          <a:ln>
            <a:noFill/>
          </a:ln>
        </p:spPr>
        <p:txBody>
          <a:bodyPr spcFirstLastPara="1" wrap="square" lIns="91425" tIns="45700" rIns="91425" bIns="45700" anchor="ctr" anchorCtr="0">
            <a:noAutofit/>
          </a:bodyPr>
          <a:lstStyle/>
          <a:p>
            <a:r>
              <a:rPr lang="ja-JP" altLang="en-US" dirty="0">
                <a:solidFill>
                  <a:srgbClr val="636366"/>
                </a:solidFill>
                <a:latin typeface="Meiryo"/>
                <a:ea typeface="Meiryo"/>
                <a:cs typeface="Meiryo"/>
                <a:sym typeface="Meiryo"/>
              </a:rPr>
              <a:t>★その他、</a:t>
            </a:r>
            <a:r>
              <a:rPr lang="ja-JP" altLang="en-US" b="1" dirty="0">
                <a:solidFill>
                  <a:srgbClr val="636366"/>
                </a:solidFill>
                <a:latin typeface="Meiryo"/>
                <a:ea typeface="Meiryo"/>
                <a:cs typeface="Meiryo"/>
                <a:sym typeface="Meiryo"/>
              </a:rPr>
              <a:t>ハラスメントの防止措置</a:t>
            </a:r>
            <a:r>
              <a:rPr lang="ja-JP" altLang="en-US" dirty="0">
                <a:solidFill>
                  <a:srgbClr val="636366"/>
                </a:solidFill>
                <a:latin typeface="Meiryo"/>
                <a:ea typeface="Meiryo"/>
                <a:cs typeface="Meiryo"/>
                <a:sym typeface="Meiryo"/>
              </a:rPr>
              <a:t>　等</a:t>
            </a:r>
            <a:endParaRPr dirty="0">
              <a:solidFill>
                <a:srgbClr val="636366"/>
              </a:solidFill>
              <a:latin typeface="Meiryo"/>
              <a:ea typeface="Meiryo"/>
              <a:cs typeface="Meiryo"/>
              <a:sym typeface="Meiryo"/>
            </a:endParaRPr>
          </a:p>
        </p:txBody>
      </p:sp>
      <p:sp>
        <p:nvSpPr>
          <p:cNvPr id="387" name="Google Shape;387;p40"/>
          <p:cNvSpPr/>
          <p:nvPr/>
        </p:nvSpPr>
        <p:spPr>
          <a:xfrm>
            <a:off x="4993335" y="4514993"/>
            <a:ext cx="3636000" cy="900000"/>
          </a:xfrm>
          <a:prstGeom prst="rect">
            <a:avLst/>
          </a:prstGeom>
          <a:solidFill>
            <a:schemeClr val="lt1"/>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r>
              <a:rPr lang="ja-JP" altLang="en-US" b="1" dirty="0">
                <a:solidFill>
                  <a:srgbClr val="636366"/>
                </a:solidFill>
                <a:latin typeface="Meiryo"/>
                <a:ea typeface="Meiryo"/>
                <a:cs typeface="Meiryo"/>
                <a:sym typeface="Meiryo"/>
              </a:rPr>
              <a:t>育児休業取得状況の公表</a:t>
            </a:r>
            <a:endParaRPr b="1" dirty="0">
              <a:solidFill>
                <a:srgbClr val="636366"/>
              </a:solidFill>
              <a:latin typeface="Meiryo"/>
              <a:ea typeface="Meiryo"/>
              <a:cs typeface="Meiryo"/>
              <a:sym typeface="Meiryo"/>
            </a:endParaRPr>
          </a:p>
          <a:p>
            <a:pPr>
              <a:spcBef>
                <a:spcPts val="600"/>
              </a:spcBef>
            </a:pPr>
            <a:r>
              <a:rPr lang="ja-JP" altLang="en-US" dirty="0">
                <a:solidFill>
                  <a:srgbClr val="636366"/>
                </a:solidFill>
                <a:latin typeface="Meiryo"/>
                <a:ea typeface="Meiryo"/>
                <a:cs typeface="Meiryo"/>
                <a:sym typeface="Meiryo"/>
              </a:rPr>
              <a:t>・従業員</a:t>
            </a:r>
            <a:r>
              <a:rPr lang="en-US" altLang="ja-JP" b="1" dirty="0">
                <a:solidFill>
                  <a:srgbClr val="636366"/>
                </a:solidFill>
                <a:latin typeface="Meiryo"/>
                <a:ea typeface="Meiryo"/>
                <a:cs typeface="Meiryo"/>
                <a:sym typeface="Meiryo"/>
              </a:rPr>
              <a:t>1,000</a:t>
            </a:r>
            <a:r>
              <a:rPr lang="ja-JP" altLang="en-US" b="1" dirty="0">
                <a:solidFill>
                  <a:srgbClr val="636366"/>
                </a:solidFill>
                <a:latin typeface="Meiryo"/>
                <a:ea typeface="Meiryo"/>
                <a:cs typeface="Meiryo"/>
                <a:sym typeface="Meiryo"/>
              </a:rPr>
              <a:t>人超の企業</a:t>
            </a:r>
            <a:r>
              <a:rPr lang="ja-JP" altLang="en-US" dirty="0">
                <a:solidFill>
                  <a:srgbClr val="636366"/>
                </a:solidFill>
                <a:latin typeface="Meiryo"/>
                <a:ea typeface="Meiryo"/>
                <a:cs typeface="Meiryo"/>
                <a:sym typeface="Meiryo"/>
              </a:rPr>
              <a:t>が対象</a:t>
            </a:r>
            <a:endParaRPr dirty="0">
              <a:solidFill>
                <a:srgbClr val="636366"/>
              </a:solidFill>
              <a:latin typeface="Meiryo"/>
              <a:ea typeface="Meiryo"/>
              <a:cs typeface="Meiryo"/>
              <a:sym typeface="Meiryo"/>
            </a:endParaRPr>
          </a:p>
          <a:p>
            <a:r>
              <a:rPr lang="ja-JP" altLang="en-US" dirty="0">
                <a:solidFill>
                  <a:srgbClr val="636366"/>
                </a:solidFill>
                <a:latin typeface="Meiryo"/>
                <a:ea typeface="Meiryo"/>
                <a:cs typeface="Meiryo"/>
                <a:sym typeface="Meiryo"/>
              </a:rPr>
              <a:t>　</a:t>
            </a:r>
            <a:r>
              <a:rPr lang="ja-JP" altLang="en-US" sz="1100" dirty="0">
                <a:solidFill>
                  <a:srgbClr val="636366"/>
                </a:solidFill>
                <a:latin typeface="Meiryo"/>
                <a:ea typeface="Meiryo"/>
                <a:cs typeface="Meiryo"/>
                <a:sym typeface="Meiryo"/>
              </a:rPr>
              <a:t>（</a:t>
            </a:r>
            <a:r>
              <a:rPr lang="en-US" altLang="ja-JP" sz="1100" b="1" dirty="0">
                <a:solidFill>
                  <a:srgbClr val="636366"/>
                </a:solidFill>
                <a:latin typeface="Meiryo"/>
                <a:ea typeface="Meiryo"/>
                <a:cs typeface="Meiryo"/>
                <a:sym typeface="Meiryo"/>
              </a:rPr>
              <a:t>300</a:t>
            </a:r>
            <a:r>
              <a:rPr lang="ja-JP" altLang="en-US" sz="1100" b="1" dirty="0">
                <a:solidFill>
                  <a:srgbClr val="636366"/>
                </a:solidFill>
                <a:latin typeface="Meiryo"/>
                <a:ea typeface="Meiryo"/>
                <a:cs typeface="Meiryo"/>
                <a:sym typeface="Meiryo"/>
              </a:rPr>
              <a:t>人超に拡大</a:t>
            </a:r>
            <a:r>
              <a:rPr lang="ja-JP" altLang="en-US" sz="1100" dirty="0">
                <a:solidFill>
                  <a:srgbClr val="636366"/>
                </a:solidFill>
                <a:latin typeface="Meiryo"/>
                <a:ea typeface="Meiryo"/>
                <a:cs typeface="Meiryo"/>
                <a:sym typeface="Meiryo"/>
              </a:rPr>
              <a:t>・令和７年４月施行予定）</a:t>
            </a:r>
            <a:endParaRPr sz="1100" dirty="0">
              <a:solidFill>
                <a:srgbClr val="636366"/>
              </a:solidFill>
              <a:latin typeface="Meiryo"/>
              <a:ea typeface="Meiryo"/>
              <a:cs typeface="Meiryo"/>
              <a:sym typeface="Meiryo"/>
            </a:endParaRPr>
          </a:p>
        </p:txBody>
      </p:sp>
      <p:sp>
        <p:nvSpPr>
          <p:cNvPr id="389" name="Google Shape;389;p40"/>
          <p:cNvSpPr/>
          <p:nvPr/>
        </p:nvSpPr>
        <p:spPr>
          <a:xfrm>
            <a:off x="8277788" y="1046395"/>
            <a:ext cx="528918" cy="25415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19" name="Google Shape;386;p40"/>
          <p:cNvSpPr/>
          <p:nvPr/>
        </p:nvSpPr>
        <p:spPr>
          <a:xfrm>
            <a:off x="396319" y="4017403"/>
            <a:ext cx="3636000" cy="288000"/>
          </a:xfrm>
          <a:prstGeom prst="rect">
            <a:avLst/>
          </a:prstGeom>
          <a:solidFill>
            <a:schemeClr val="lt1"/>
          </a:solidFill>
          <a:ln>
            <a:noFill/>
          </a:ln>
        </p:spPr>
        <p:txBody>
          <a:bodyPr spcFirstLastPara="1" wrap="square" lIns="91425" tIns="45700" rIns="91425" bIns="45700" anchor="ctr" anchorCtr="0">
            <a:noAutofit/>
          </a:bodyPr>
          <a:lstStyle/>
          <a:p>
            <a:r>
              <a:rPr lang="ja-JP" altLang="en-US" dirty="0">
                <a:solidFill>
                  <a:srgbClr val="636366"/>
                </a:solidFill>
                <a:latin typeface="Meiryo"/>
                <a:ea typeface="Meiryo"/>
                <a:cs typeface="Meiryo"/>
                <a:sym typeface="Meiryo"/>
              </a:rPr>
              <a:t>★男性は、</a:t>
            </a:r>
            <a:r>
              <a:rPr lang="ja-JP" altLang="en-US" b="1" dirty="0">
                <a:solidFill>
                  <a:srgbClr val="636366"/>
                </a:solidFill>
                <a:latin typeface="Meiryo"/>
                <a:ea typeface="Meiryo"/>
                <a:cs typeface="Meiryo"/>
                <a:sym typeface="Meiryo"/>
              </a:rPr>
              <a:t>４回まで分割可能</a:t>
            </a:r>
            <a:endParaRPr b="1" dirty="0">
              <a:solidFill>
                <a:srgbClr val="636366"/>
              </a:solidFill>
              <a:latin typeface="Meiryo"/>
              <a:ea typeface="Meiryo"/>
              <a:cs typeface="Meiryo"/>
              <a:sym typeface="Meiry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1"/>
          <p:cNvSpPr txBox="1"/>
          <p:nvPr/>
        </p:nvSpPr>
        <p:spPr>
          <a:xfrm>
            <a:off x="262158" y="1012902"/>
            <a:ext cx="8344672" cy="947013"/>
          </a:xfrm>
          <a:prstGeom prst="rect">
            <a:avLst/>
          </a:prstGeom>
          <a:noFill/>
          <a:ln>
            <a:noFill/>
          </a:ln>
        </p:spPr>
        <p:txBody>
          <a:bodyPr spcFirstLastPara="1" wrap="square" lIns="91425" tIns="45700" rIns="91425" bIns="45700" anchor="ctr" anchorCtr="0">
            <a:noAutofit/>
          </a:bodyPr>
          <a:lstStyle/>
          <a:p>
            <a:pPr>
              <a:buSzPts val="1400"/>
              <a:defRPr/>
            </a:pPr>
            <a:r>
              <a:rPr lang="ja-JP" altLang="en-US" sz="2400" b="1" dirty="0">
                <a:solidFill>
                  <a:srgbClr val="636366"/>
                </a:solidFill>
                <a:latin typeface="Meiryo"/>
                <a:ea typeface="Meiryo"/>
                <a:cs typeface="Meiryo"/>
                <a:sym typeface="Meiryo"/>
              </a:rPr>
              <a:t>育児休業給付金とは・・・</a:t>
            </a:r>
            <a:endParaRPr sz="2400" b="1" dirty="0">
              <a:solidFill>
                <a:srgbClr val="636366"/>
              </a:solidFill>
              <a:latin typeface="Meiryo"/>
              <a:ea typeface="Meiryo"/>
              <a:cs typeface="Meiryo"/>
              <a:sym typeface="Meiryo"/>
            </a:endParaRPr>
          </a:p>
          <a:p>
            <a:pPr>
              <a:buSzPts val="1400"/>
              <a:defRPr/>
            </a:pPr>
            <a:r>
              <a:rPr lang="ja-JP" altLang="en-US" sz="1600" b="1" dirty="0">
                <a:solidFill>
                  <a:srgbClr val="636366"/>
                </a:solidFill>
                <a:latin typeface="Meiryo"/>
                <a:ea typeface="Meiryo"/>
                <a:cs typeface="Meiryo"/>
                <a:sym typeface="Meiryo"/>
              </a:rPr>
              <a:t>育児休業期間中に、雇用保険から給付される給付金</a:t>
            </a:r>
            <a:r>
              <a:rPr lang="ja-JP" altLang="en-US" sz="1600" dirty="0">
                <a:latin typeface="Meiryo"/>
                <a:ea typeface="Meiryo"/>
                <a:cs typeface="Meiryo"/>
                <a:sym typeface="Meiryo"/>
              </a:rPr>
              <a:t>のこと</a:t>
            </a:r>
            <a:endParaRPr sz="1600" dirty="0">
              <a:latin typeface="Meiryo"/>
              <a:ea typeface="Meiryo"/>
              <a:cs typeface="Meiryo"/>
              <a:sym typeface="Meiryo"/>
            </a:endParaRPr>
          </a:p>
        </p:txBody>
      </p:sp>
      <p:sp>
        <p:nvSpPr>
          <p:cNvPr id="424" name="Google Shape;424;p41"/>
          <p:cNvSpPr txBox="1"/>
          <p:nvPr/>
        </p:nvSpPr>
        <p:spPr>
          <a:xfrm>
            <a:off x="346050" y="1785396"/>
            <a:ext cx="8073655" cy="1503844"/>
          </a:xfrm>
          <a:prstGeom prst="rect">
            <a:avLst/>
          </a:prstGeom>
          <a:ln w="38100"/>
        </p:spPr>
        <p:style>
          <a:lnRef idx="2">
            <a:schemeClr val="accent6"/>
          </a:lnRef>
          <a:fillRef idx="1">
            <a:schemeClr val="lt1"/>
          </a:fillRef>
          <a:effectRef idx="0">
            <a:schemeClr val="accent6"/>
          </a:effectRef>
          <a:fontRef idx="minor">
            <a:schemeClr val="dk1"/>
          </a:fontRef>
        </p:style>
        <p:txBody>
          <a:bodyPr spcFirstLastPara="1" wrap="square" lIns="91425" tIns="72000" rIns="91425" bIns="0" anchor="t" anchorCtr="0">
            <a:spAutoFit/>
          </a:bodyPr>
          <a:lstStyle/>
          <a:p>
            <a:pPr>
              <a:buSzPts val="2800"/>
              <a:defRPr/>
            </a:pPr>
            <a:r>
              <a:rPr lang="ja-JP" altLang="en-US" sz="2800" dirty="0">
                <a:solidFill>
                  <a:srgbClr val="000000"/>
                </a:solidFill>
                <a:latin typeface="Meiryo"/>
                <a:ea typeface="Meiryo"/>
                <a:cs typeface="Meiryo"/>
                <a:sym typeface="Meiryo"/>
              </a:rPr>
              <a:t>　</a:t>
            </a:r>
            <a:r>
              <a:rPr lang="ja-JP" altLang="en-US" sz="2800" b="1" dirty="0">
                <a:solidFill>
                  <a:srgbClr val="636366"/>
                </a:solidFill>
                <a:latin typeface="Meiryo"/>
                <a:ea typeface="Meiryo"/>
                <a:cs typeface="Meiryo"/>
                <a:sym typeface="Meiryo"/>
              </a:rPr>
              <a:t>休業開始時賃金日額</a:t>
            </a:r>
            <a:r>
              <a:rPr lang="en-US" altLang="ja-JP" sz="2800" b="1" baseline="30000" dirty="0">
                <a:solidFill>
                  <a:srgbClr val="636366"/>
                </a:solidFill>
                <a:latin typeface="Meiryo"/>
                <a:ea typeface="Meiryo"/>
                <a:cs typeface="Meiryo"/>
                <a:sym typeface="Meiryo"/>
              </a:rPr>
              <a:t>※1</a:t>
            </a:r>
            <a:r>
              <a:rPr lang="en-US" altLang="ja-JP" sz="2800" b="1" dirty="0">
                <a:solidFill>
                  <a:srgbClr val="636366"/>
                </a:solidFill>
                <a:latin typeface="Meiryo"/>
                <a:ea typeface="Meiryo"/>
                <a:cs typeface="Meiryo"/>
                <a:sym typeface="Meiryo"/>
              </a:rPr>
              <a:t>×</a:t>
            </a:r>
            <a:r>
              <a:rPr lang="ja-JP" altLang="en-US" sz="2800" b="1" dirty="0">
                <a:solidFill>
                  <a:srgbClr val="636366"/>
                </a:solidFill>
                <a:latin typeface="Meiryo"/>
                <a:ea typeface="Meiryo"/>
                <a:cs typeface="Meiryo"/>
                <a:sym typeface="Meiryo"/>
              </a:rPr>
              <a:t>支給日数</a:t>
            </a:r>
            <a:r>
              <a:rPr lang="en-US" altLang="ja-JP" sz="2800" b="1" dirty="0">
                <a:solidFill>
                  <a:srgbClr val="636366"/>
                </a:solidFill>
                <a:latin typeface="Meiryo"/>
                <a:ea typeface="Meiryo"/>
                <a:cs typeface="Meiryo"/>
                <a:sym typeface="Meiryo"/>
              </a:rPr>
              <a:t>×</a:t>
            </a:r>
            <a:r>
              <a:rPr lang="en-US" altLang="ja-JP" sz="2800" b="1" u="sng" dirty="0">
                <a:solidFill>
                  <a:srgbClr val="FF0000"/>
                </a:solidFill>
                <a:latin typeface="Meiryo"/>
                <a:ea typeface="Meiryo"/>
                <a:cs typeface="Meiryo"/>
                <a:sym typeface="Meiryo"/>
              </a:rPr>
              <a:t>67</a:t>
            </a:r>
            <a:r>
              <a:rPr lang="ja-JP" altLang="en-US" sz="2800" b="1" u="sng" dirty="0">
                <a:solidFill>
                  <a:srgbClr val="FF0000"/>
                </a:solidFill>
                <a:latin typeface="Meiryo"/>
                <a:ea typeface="Meiryo"/>
                <a:cs typeface="Meiryo"/>
                <a:sym typeface="Meiryo"/>
              </a:rPr>
              <a:t>％</a:t>
            </a:r>
            <a:r>
              <a:rPr lang="ja-JP" altLang="en-US" sz="2800" b="1" baseline="30000" dirty="0">
                <a:solidFill>
                  <a:srgbClr val="FF0000"/>
                </a:solidFill>
                <a:latin typeface="Meiryo"/>
                <a:ea typeface="Meiryo"/>
                <a:cs typeface="Meiryo"/>
                <a:sym typeface="Meiryo"/>
              </a:rPr>
              <a:t> </a:t>
            </a:r>
            <a:r>
              <a:rPr lang="en-US" altLang="ja-JP" sz="2800" b="1" baseline="30000" dirty="0">
                <a:solidFill>
                  <a:srgbClr val="636366"/>
                </a:solidFill>
                <a:latin typeface="Meiryo"/>
                <a:ea typeface="Meiryo"/>
                <a:cs typeface="Meiryo"/>
                <a:sym typeface="Meiryo"/>
              </a:rPr>
              <a:t>※2</a:t>
            </a:r>
            <a:endParaRPr dirty="0">
              <a:solidFill>
                <a:srgbClr val="636366"/>
              </a:solidFill>
              <a:latin typeface="Meiryo"/>
              <a:ea typeface="Meiryo"/>
              <a:cs typeface="Meiryo"/>
              <a:sym typeface="Meiryo"/>
            </a:endParaRPr>
          </a:p>
          <a:p>
            <a:pPr>
              <a:spcBef>
                <a:spcPts val="600"/>
              </a:spcBef>
              <a:buSzPts val="1400"/>
              <a:defRPr/>
            </a:pPr>
            <a:r>
              <a:rPr lang="ja-JP" altLang="en-US" dirty="0">
                <a:solidFill>
                  <a:srgbClr val="636366"/>
                </a:solidFill>
                <a:latin typeface="Meiryo"/>
                <a:ea typeface="Meiryo"/>
                <a:cs typeface="Meiryo"/>
                <a:sym typeface="Meiryo"/>
              </a:rPr>
              <a:t>　</a:t>
            </a:r>
            <a:r>
              <a:rPr lang="en-US" altLang="ja-JP" dirty="0">
                <a:solidFill>
                  <a:srgbClr val="636366"/>
                </a:solidFill>
                <a:latin typeface="Meiryo"/>
                <a:ea typeface="Meiryo"/>
                <a:cs typeface="Meiryo"/>
                <a:sym typeface="Meiryo"/>
              </a:rPr>
              <a:t>※</a:t>
            </a:r>
            <a:r>
              <a:rPr lang="ja-JP" altLang="en-US" dirty="0">
                <a:solidFill>
                  <a:srgbClr val="636366"/>
                </a:solidFill>
                <a:latin typeface="Meiryo"/>
                <a:ea typeface="Meiryo"/>
                <a:cs typeface="Meiryo"/>
                <a:sym typeface="Meiryo"/>
              </a:rPr>
              <a:t>１原則、育児休業開始前６か月間の賃金</a:t>
            </a:r>
            <a:r>
              <a:rPr lang="en-US" altLang="ja-JP" dirty="0">
                <a:solidFill>
                  <a:srgbClr val="636366"/>
                </a:solidFill>
                <a:latin typeface="Meiryo"/>
                <a:ea typeface="Meiryo"/>
                <a:cs typeface="Meiryo"/>
                <a:sym typeface="Meiryo"/>
              </a:rPr>
              <a:t>÷180</a:t>
            </a:r>
            <a:r>
              <a:rPr lang="ja-JP" altLang="en-US" dirty="0">
                <a:solidFill>
                  <a:srgbClr val="636366"/>
                </a:solidFill>
                <a:latin typeface="Meiryo"/>
                <a:ea typeface="Meiryo"/>
                <a:cs typeface="Meiryo"/>
                <a:sym typeface="Meiryo"/>
              </a:rPr>
              <a:t>日</a:t>
            </a:r>
            <a:endParaRPr dirty="0">
              <a:solidFill>
                <a:srgbClr val="636366"/>
              </a:solidFill>
              <a:latin typeface="Meiryo"/>
              <a:ea typeface="Meiryo"/>
              <a:cs typeface="Meiryo"/>
              <a:sym typeface="Meiryo"/>
            </a:endParaRPr>
          </a:p>
          <a:p>
            <a:pPr>
              <a:spcBef>
                <a:spcPts val="600"/>
              </a:spcBef>
              <a:buSzPts val="1400"/>
              <a:defRPr/>
            </a:pPr>
            <a:r>
              <a:rPr lang="ja-JP" altLang="en-US" dirty="0">
                <a:solidFill>
                  <a:srgbClr val="636366"/>
                </a:solidFill>
                <a:latin typeface="Meiryo"/>
                <a:ea typeface="Meiryo"/>
                <a:cs typeface="Meiryo"/>
                <a:sym typeface="Meiryo"/>
              </a:rPr>
              <a:t>　</a:t>
            </a:r>
            <a:r>
              <a:rPr lang="en-US" altLang="ja-JP" dirty="0">
                <a:solidFill>
                  <a:srgbClr val="636366"/>
                </a:solidFill>
                <a:latin typeface="Meiryo"/>
                <a:ea typeface="Meiryo"/>
                <a:cs typeface="Meiryo"/>
                <a:sym typeface="Meiryo"/>
              </a:rPr>
              <a:t>※</a:t>
            </a:r>
            <a:r>
              <a:rPr lang="ja-JP" altLang="en-US" dirty="0">
                <a:solidFill>
                  <a:srgbClr val="636366"/>
                </a:solidFill>
                <a:latin typeface="Meiryo"/>
                <a:ea typeface="Meiryo"/>
                <a:cs typeface="Meiryo"/>
                <a:sym typeface="Meiryo"/>
              </a:rPr>
              <a:t>２</a:t>
            </a:r>
            <a:r>
              <a:rPr lang="ja-JP" altLang="en-US" b="1" u="sng" dirty="0">
                <a:solidFill>
                  <a:srgbClr val="636366"/>
                </a:solidFill>
                <a:latin typeface="Meiryo"/>
                <a:ea typeface="Meiryo"/>
                <a:cs typeface="Meiryo"/>
                <a:sym typeface="Meiryo"/>
              </a:rPr>
              <a:t>育児休業の開始から</a:t>
            </a:r>
            <a:r>
              <a:rPr lang="en-US" altLang="ja-JP" b="1" u="sng" dirty="0">
                <a:solidFill>
                  <a:srgbClr val="636366"/>
                </a:solidFill>
                <a:latin typeface="Meiryo"/>
                <a:ea typeface="Meiryo"/>
                <a:cs typeface="Meiryo"/>
                <a:sym typeface="Meiryo"/>
              </a:rPr>
              <a:t>6</a:t>
            </a:r>
            <a:r>
              <a:rPr lang="ja-JP" altLang="en-US" b="1" u="sng" dirty="0">
                <a:solidFill>
                  <a:srgbClr val="636366"/>
                </a:solidFill>
                <a:latin typeface="Meiryo"/>
                <a:ea typeface="Meiryo"/>
                <a:cs typeface="Meiryo"/>
                <a:sym typeface="Meiryo"/>
              </a:rPr>
              <a:t>か月間</a:t>
            </a:r>
            <a:r>
              <a:rPr lang="ja-JP" altLang="en-US" b="1" dirty="0">
                <a:solidFill>
                  <a:srgbClr val="636366"/>
                </a:solidFill>
                <a:latin typeface="Meiryo"/>
                <a:ea typeface="Meiryo"/>
                <a:cs typeface="Meiryo"/>
                <a:sym typeface="Meiryo"/>
              </a:rPr>
              <a:t>。その後は</a:t>
            </a:r>
            <a:r>
              <a:rPr lang="en-US" altLang="ja-JP" b="1" dirty="0">
                <a:solidFill>
                  <a:srgbClr val="636366"/>
                </a:solidFill>
                <a:latin typeface="Meiryo"/>
                <a:ea typeface="Meiryo"/>
                <a:cs typeface="Meiryo"/>
                <a:sym typeface="Meiryo"/>
              </a:rPr>
              <a:t>50</a:t>
            </a:r>
            <a:r>
              <a:rPr lang="ja-JP" altLang="en-US" b="1" dirty="0">
                <a:solidFill>
                  <a:srgbClr val="636366"/>
                </a:solidFill>
                <a:latin typeface="Meiryo"/>
                <a:ea typeface="Meiryo"/>
                <a:cs typeface="Meiryo"/>
                <a:sym typeface="Meiryo"/>
              </a:rPr>
              <a:t>％</a:t>
            </a:r>
            <a:endParaRPr lang="en-US" altLang="ja-JP" b="1" dirty="0">
              <a:solidFill>
                <a:srgbClr val="636366"/>
              </a:solidFill>
              <a:latin typeface="Meiryo"/>
              <a:ea typeface="Meiryo"/>
              <a:cs typeface="Meiryo"/>
              <a:sym typeface="Meiryo"/>
            </a:endParaRPr>
          </a:p>
          <a:p>
            <a:pPr>
              <a:spcBef>
                <a:spcPts val="600"/>
              </a:spcBef>
              <a:spcAft>
                <a:spcPts val="600"/>
              </a:spcAft>
              <a:buSzPts val="1400"/>
              <a:defRPr/>
            </a:pPr>
            <a:r>
              <a:rPr lang="ja-JP" altLang="en-US" b="1" dirty="0">
                <a:solidFill>
                  <a:srgbClr val="636366"/>
                </a:solidFill>
                <a:latin typeface="Meiryo"/>
                <a:ea typeface="Meiryo"/>
                <a:cs typeface="Meiryo"/>
                <a:sym typeface="Meiryo"/>
              </a:rPr>
              <a:t>　</a:t>
            </a:r>
            <a:r>
              <a:rPr lang="en-US" altLang="ja-JP" dirty="0">
                <a:solidFill>
                  <a:srgbClr val="636366"/>
                </a:solidFill>
                <a:latin typeface="Meiryo"/>
                <a:ea typeface="Meiryo"/>
                <a:cs typeface="Meiryo"/>
                <a:sym typeface="Meiryo"/>
              </a:rPr>
              <a:t>※</a:t>
            </a:r>
            <a:r>
              <a:rPr lang="ja-JP" altLang="en-US" dirty="0">
                <a:solidFill>
                  <a:srgbClr val="636366"/>
                </a:solidFill>
                <a:latin typeface="Meiryo"/>
                <a:ea typeface="Meiryo"/>
                <a:cs typeface="Meiryo"/>
                <a:sym typeface="Meiryo"/>
              </a:rPr>
              <a:t>　育児休業給付金には上限があり、毎年変更になります。（例　令和６年度　上限約</a:t>
            </a:r>
            <a:r>
              <a:rPr lang="en-US" altLang="ja-JP" dirty="0">
                <a:solidFill>
                  <a:srgbClr val="636366"/>
                </a:solidFill>
                <a:latin typeface="Meiryo"/>
                <a:ea typeface="Meiryo"/>
                <a:cs typeface="Meiryo"/>
                <a:sym typeface="Meiryo"/>
              </a:rPr>
              <a:t>31</a:t>
            </a:r>
            <a:r>
              <a:rPr lang="ja-JP" altLang="en-US" dirty="0">
                <a:solidFill>
                  <a:srgbClr val="636366"/>
                </a:solidFill>
                <a:latin typeface="Meiryo"/>
                <a:ea typeface="Meiryo"/>
                <a:cs typeface="Meiryo"/>
                <a:sym typeface="Meiryo"/>
              </a:rPr>
              <a:t>万円）</a:t>
            </a:r>
            <a:endParaRPr dirty="0">
              <a:solidFill>
                <a:srgbClr val="636366"/>
              </a:solidFill>
              <a:latin typeface="Meiryo"/>
              <a:ea typeface="Meiryo"/>
              <a:cs typeface="Meiryo"/>
              <a:sym typeface="Meiryo"/>
            </a:endParaRPr>
          </a:p>
        </p:txBody>
      </p:sp>
      <p:sp>
        <p:nvSpPr>
          <p:cNvPr id="432" name="Google Shape;432;p41"/>
          <p:cNvSpPr txBox="1"/>
          <p:nvPr/>
        </p:nvSpPr>
        <p:spPr>
          <a:xfrm>
            <a:off x="198000" y="223200"/>
            <a:ext cx="6949870" cy="461624"/>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1-1-3</a:t>
            </a:r>
            <a:r>
              <a:rPr lang="ja-JP" altLang="en-US" sz="2400" b="1" dirty="0">
                <a:solidFill>
                  <a:srgbClr val="636366"/>
                </a:solidFill>
                <a:latin typeface="Meiryo"/>
                <a:ea typeface="Meiryo"/>
                <a:cs typeface="Meiryo"/>
                <a:sym typeface="Meiryo"/>
              </a:rPr>
              <a:t>　</a:t>
            </a:r>
            <a:r>
              <a:rPr lang="ja-JP" altLang="ja-JP" sz="2400" b="1" dirty="0">
                <a:solidFill>
                  <a:srgbClr val="636366"/>
                </a:solidFill>
                <a:latin typeface="Meiryo"/>
                <a:ea typeface="Meiryo"/>
                <a:cs typeface="Meiryo"/>
                <a:sym typeface="Meiryo"/>
              </a:rPr>
              <a:t>育業基本の「き」</a:t>
            </a:r>
            <a:endParaRPr dirty="0"/>
          </a:p>
        </p:txBody>
      </p:sp>
      <p:sp>
        <p:nvSpPr>
          <p:cNvPr id="14" name="Google Shape;444;p42"/>
          <p:cNvSpPr txBox="1"/>
          <p:nvPr/>
        </p:nvSpPr>
        <p:spPr>
          <a:xfrm>
            <a:off x="346049" y="4422844"/>
            <a:ext cx="8073654" cy="1494029"/>
          </a:xfrm>
          <a:prstGeom prst="rect">
            <a:avLst/>
          </a:prstGeom>
          <a:noFill/>
          <a:ln w="38100">
            <a:solidFill>
              <a:srgbClr val="70AD47"/>
            </a:solidFill>
          </a:ln>
        </p:spPr>
        <p:txBody>
          <a:bodyPr spcFirstLastPara="1" wrap="square" lIns="91425" tIns="108000" rIns="91425" bIns="36000" anchor="t" anchorCtr="0">
            <a:spAutoFit/>
          </a:bodyPr>
          <a:lstStyle/>
          <a:p>
            <a:pPr>
              <a:buSzPts val="2800"/>
              <a:defRPr/>
            </a:pPr>
            <a:r>
              <a:rPr lang="ja-JP" altLang="en-US" sz="2800" dirty="0">
                <a:latin typeface="Meiryo"/>
                <a:ea typeface="Meiryo"/>
                <a:cs typeface="Meiryo"/>
                <a:sym typeface="Meiryo"/>
              </a:rPr>
              <a:t>　</a:t>
            </a:r>
            <a:r>
              <a:rPr lang="ja-JP" altLang="en-US" sz="2800" b="1" dirty="0">
                <a:solidFill>
                  <a:srgbClr val="636366"/>
                </a:solidFill>
                <a:latin typeface="Meiryo"/>
                <a:ea typeface="Meiryo"/>
                <a:cs typeface="Meiryo"/>
                <a:sym typeface="Meiryo"/>
              </a:rPr>
              <a:t>休業開始時賃金日額</a:t>
            </a:r>
            <a:r>
              <a:rPr lang="en-US" altLang="ja-JP" sz="2800" b="1" baseline="30000" dirty="0">
                <a:solidFill>
                  <a:srgbClr val="636366"/>
                </a:solidFill>
                <a:latin typeface="Meiryo"/>
                <a:ea typeface="Meiryo"/>
                <a:cs typeface="Meiryo"/>
                <a:sym typeface="Meiryo"/>
              </a:rPr>
              <a:t>※1</a:t>
            </a:r>
            <a:r>
              <a:rPr lang="en-US" altLang="ja-JP" sz="2800" b="1" dirty="0">
                <a:solidFill>
                  <a:srgbClr val="636366"/>
                </a:solidFill>
                <a:latin typeface="Meiryo"/>
                <a:ea typeface="Meiryo"/>
                <a:cs typeface="Meiryo"/>
                <a:sym typeface="Meiryo"/>
              </a:rPr>
              <a:t>×</a:t>
            </a:r>
            <a:r>
              <a:rPr lang="ja-JP" altLang="en-US" sz="2800" b="1" dirty="0">
                <a:solidFill>
                  <a:srgbClr val="636366"/>
                </a:solidFill>
                <a:latin typeface="Meiryo"/>
                <a:ea typeface="Meiryo"/>
                <a:cs typeface="Meiryo"/>
                <a:sym typeface="Meiryo"/>
              </a:rPr>
              <a:t>支給日数</a:t>
            </a:r>
            <a:r>
              <a:rPr lang="en-US" altLang="ja-JP" sz="2800" b="1" dirty="0">
                <a:solidFill>
                  <a:srgbClr val="636366"/>
                </a:solidFill>
                <a:latin typeface="Meiryo"/>
                <a:ea typeface="Meiryo"/>
                <a:cs typeface="Meiryo"/>
                <a:sym typeface="Meiryo"/>
              </a:rPr>
              <a:t>×</a:t>
            </a:r>
            <a:r>
              <a:rPr lang="en-US" altLang="ja-JP" sz="2800" b="1" u="sng" dirty="0">
                <a:solidFill>
                  <a:srgbClr val="FF0000"/>
                </a:solidFill>
                <a:latin typeface="Meiryo"/>
                <a:ea typeface="Meiryo"/>
                <a:cs typeface="Meiryo"/>
                <a:sym typeface="Meiryo"/>
              </a:rPr>
              <a:t>80</a:t>
            </a:r>
            <a:r>
              <a:rPr lang="ja-JP" altLang="en-US" sz="2800" b="1" u="sng" dirty="0">
                <a:solidFill>
                  <a:srgbClr val="FF0000"/>
                </a:solidFill>
                <a:latin typeface="Meiryo"/>
                <a:ea typeface="Meiryo"/>
                <a:cs typeface="Meiryo"/>
                <a:sym typeface="Meiryo"/>
              </a:rPr>
              <a:t>％</a:t>
            </a:r>
            <a:r>
              <a:rPr lang="ja-JP" altLang="en-US" sz="2800" b="1" baseline="30000" dirty="0">
                <a:solidFill>
                  <a:srgbClr val="636366"/>
                </a:solidFill>
                <a:latin typeface="Meiryo"/>
                <a:ea typeface="Meiryo"/>
                <a:cs typeface="Meiryo"/>
                <a:sym typeface="Meiryo"/>
              </a:rPr>
              <a:t> </a:t>
            </a:r>
            <a:r>
              <a:rPr lang="en-US" altLang="ja-JP" sz="2800" b="1" baseline="30000" dirty="0">
                <a:solidFill>
                  <a:srgbClr val="636366"/>
                </a:solidFill>
                <a:latin typeface="Meiryo"/>
                <a:ea typeface="Meiryo"/>
                <a:cs typeface="Meiryo"/>
                <a:sym typeface="Meiryo"/>
              </a:rPr>
              <a:t>※2</a:t>
            </a:r>
            <a:endParaRPr dirty="0">
              <a:solidFill>
                <a:srgbClr val="636366"/>
              </a:solidFill>
              <a:latin typeface="Meiryo"/>
              <a:ea typeface="Meiryo"/>
              <a:cs typeface="Meiryo"/>
              <a:sym typeface="Meiryo"/>
            </a:endParaRPr>
          </a:p>
          <a:p>
            <a:pPr>
              <a:spcBef>
                <a:spcPts val="600"/>
              </a:spcBef>
              <a:spcAft>
                <a:spcPts val="600"/>
              </a:spcAft>
              <a:buSzPts val="1400"/>
              <a:defRPr/>
            </a:pPr>
            <a:r>
              <a:rPr lang="ja-JP" altLang="en-US" dirty="0">
                <a:solidFill>
                  <a:srgbClr val="636366"/>
                </a:solidFill>
                <a:latin typeface="Meiryo"/>
                <a:ea typeface="Meiryo"/>
                <a:cs typeface="Meiryo"/>
                <a:sym typeface="Meiryo"/>
              </a:rPr>
              <a:t>　</a:t>
            </a:r>
            <a:r>
              <a:rPr lang="en-US" altLang="ja-JP" dirty="0">
                <a:solidFill>
                  <a:srgbClr val="636366"/>
                </a:solidFill>
                <a:latin typeface="Meiryo"/>
                <a:ea typeface="Meiryo"/>
                <a:cs typeface="Meiryo"/>
                <a:sym typeface="Meiryo"/>
              </a:rPr>
              <a:t>※</a:t>
            </a:r>
            <a:r>
              <a:rPr lang="ja-JP" altLang="en-US" dirty="0">
                <a:solidFill>
                  <a:srgbClr val="636366"/>
                </a:solidFill>
                <a:latin typeface="Meiryo"/>
                <a:ea typeface="Meiryo"/>
                <a:cs typeface="Meiryo"/>
                <a:sym typeface="Meiryo"/>
              </a:rPr>
              <a:t>１原則、育児休業開始前６か月間の賃金</a:t>
            </a:r>
            <a:r>
              <a:rPr lang="en-US" altLang="ja-JP" dirty="0">
                <a:solidFill>
                  <a:srgbClr val="636366"/>
                </a:solidFill>
                <a:latin typeface="Meiryo"/>
                <a:ea typeface="Meiryo"/>
                <a:cs typeface="Meiryo"/>
                <a:sym typeface="Meiryo"/>
              </a:rPr>
              <a:t>÷180</a:t>
            </a:r>
            <a:r>
              <a:rPr lang="ja-JP" altLang="en-US" dirty="0">
                <a:solidFill>
                  <a:srgbClr val="636366"/>
                </a:solidFill>
                <a:latin typeface="Meiryo"/>
                <a:ea typeface="Meiryo"/>
                <a:cs typeface="Meiryo"/>
                <a:sym typeface="Meiryo"/>
              </a:rPr>
              <a:t>日</a:t>
            </a:r>
            <a:endParaRPr dirty="0">
              <a:solidFill>
                <a:srgbClr val="636366"/>
              </a:solidFill>
              <a:latin typeface="Meiryo"/>
              <a:ea typeface="Meiryo"/>
              <a:cs typeface="Meiryo"/>
              <a:sym typeface="Meiryo"/>
            </a:endParaRPr>
          </a:p>
          <a:p>
            <a:pPr>
              <a:buSzPts val="1400"/>
              <a:defRPr/>
            </a:pPr>
            <a:r>
              <a:rPr lang="ja-JP" altLang="en-US" dirty="0">
                <a:latin typeface="Meiryo"/>
                <a:ea typeface="Meiryo"/>
                <a:cs typeface="Meiryo"/>
                <a:sym typeface="Meiryo"/>
              </a:rPr>
              <a:t>　</a:t>
            </a:r>
            <a:r>
              <a:rPr lang="en-US" altLang="ja-JP" dirty="0">
                <a:solidFill>
                  <a:srgbClr val="636366"/>
                </a:solidFill>
                <a:latin typeface="Meiryo"/>
                <a:ea typeface="Meiryo"/>
                <a:cs typeface="Meiryo"/>
                <a:sym typeface="Meiryo"/>
              </a:rPr>
              <a:t>※</a:t>
            </a:r>
            <a:r>
              <a:rPr lang="ja-JP" altLang="en-US" dirty="0">
                <a:solidFill>
                  <a:srgbClr val="636366"/>
                </a:solidFill>
                <a:latin typeface="Meiryo"/>
                <a:ea typeface="Meiryo"/>
                <a:cs typeface="Meiryo"/>
                <a:sym typeface="Meiryo"/>
              </a:rPr>
              <a:t>２</a:t>
            </a:r>
            <a:r>
              <a:rPr lang="ja-JP" altLang="en-US" sz="1600" b="1" dirty="0">
                <a:solidFill>
                  <a:srgbClr val="FF0000"/>
                </a:solidFill>
                <a:latin typeface="Meiryo"/>
                <a:ea typeface="Meiryo"/>
                <a:cs typeface="Meiryo"/>
                <a:sym typeface="Meiryo"/>
              </a:rPr>
              <a:t>夫婦が</a:t>
            </a:r>
            <a:r>
              <a:rPr lang="en-US" altLang="ja-JP" sz="1600" b="1" dirty="0">
                <a:solidFill>
                  <a:srgbClr val="FF0000"/>
                </a:solidFill>
                <a:latin typeface="Meiryo"/>
                <a:ea typeface="Meiryo"/>
                <a:cs typeface="Meiryo"/>
                <a:sym typeface="Meiryo"/>
              </a:rPr>
              <a:t>14</a:t>
            </a:r>
            <a:r>
              <a:rPr lang="ja-JP" altLang="en-US" sz="1600" b="1" dirty="0">
                <a:solidFill>
                  <a:srgbClr val="FF0000"/>
                </a:solidFill>
                <a:latin typeface="Meiryo"/>
                <a:ea typeface="Meiryo"/>
                <a:cs typeface="Meiryo"/>
                <a:sym typeface="Meiryo"/>
              </a:rPr>
              <a:t>日以上</a:t>
            </a:r>
            <a:r>
              <a:rPr lang="ja-JP" altLang="en-US" sz="1600" dirty="0">
                <a:solidFill>
                  <a:srgbClr val="636366"/>
                </a:solidFill>
                <a:latin typeface="Meiryo"/>
                <a:ea typeface="Meiryo"/>
                <a:cs typeface="Meiryo"/>
                <a:sym typeface="Meiryo"/>
              </a:rPr>
              <a:t>の育児休業を取得する場合、</a:t>
            </a:r>
            <a:r>
              <a:rPr lang="ja-JP" altLang="en-US" sz="1600" b="1" dirty="0">
                <a:solidFill>
                  <a:srgbClr val="FF0000"/>
                </a:solidFill>
                <a:latin typeface="Meiryo"/>
                <a:ea typeface="Meiryo"/>
                <a:cs typeface="Meiryo"/>
                <a:sym typeface="Meiryo"/>
              </a:rPr>
              <a:t>最大</a:t>
            </a:r>
            <a:r>
              <a:rPr lang="en-US" altLang="ja-JP" sz="1600" b="1" dirty="0">
                <a:solidFill>
                  <a:srgbClr val="FF0000"/>
                </a:solidFill>
                <a:latin typeface="Meiryo"/>
                <a:ea typeface="Meiryo"/>
                <a:cs typeface="Meiryo"/>
                <a:sym typeface="Meiryo"/>
              </a:rPr>
              <a:t>28</a:t>
            </a:r>
            <a:r>
              <a:rPr lang="ja-JP" altLang="en-US" sz="1600" b="1" dirty="0">
                <a:solidFill>
                  <a:srgbClr val="FF0000"/>
                </a:solidFill>
                <a:latin typeface="Meiryo"/>
                <a:ea typeface="Meiryo"/>
                <a:cs typeface="Meiryo"/>
                <a:sym typeface="Meiryo"/>
              </a:rPr>
              <a:t>日間</a:t>
            </a:r>
          </a:p>
          <a:p>
            <a:pPr>
              <a:spcBef>
                <a:spcPts val="600"/>
              </a:spcBef>
              <a:buSzPts val="1400"/>
              <a:defRPr/>
            </a:pPr>
            <a:r>
              <a:rPr lang="ja-JP" altLang="en-US" dirty="0">
                <a:latin typeface="Meiryo"/>
                <a:ea typeface="Meiryo"/>
                <a:cs typeface="Meiryo"/>
                <a:sym typeface="Meiryo"/>
              </a:rPr>
              <a:t>　　　</a:t>
            </a:r>
            <a:r>
              <a:rPr lang="ja-JP" altLang="en-US" dirty="0">
                <a:solidFill>
                  <a:srgbClr val="636366"/>
                </a:solidFill>
                <a:latin typeface="Meiryo"/>
                <a:ea typeface="Meiryo"/>
                <a:cs typeface="Meiryo"/>
                <a:sym typeface="Meiryo"/>
              </a:rPr>
              <a:t>その後、</a:t>
            </a:r>
            <a:r>
              <a:rPr lang="ja-JP" altLang="en-US" b="1" dirty="0">
                <a:solidFill>
                  <a:srgbClr val="636366"/>
                </a:solidFill>
                <a:latin typeface="Meiryo"/>
                <a:ea typeface="Meiryo"/>
                <a:cs typeface="Meiryo"/>
                <a:sym typeface="Meiryo"/>
              </a:rPr>
              <a:t>育児休業の開始から</a:t>
            </a:r>
            <a:r>
              <a:rPr lang="en-US" altLang="ja-JP" b="1" dirty="0">
                <a:solidFill>
                  <a:srgbClr val="636366"/>
                </a:solidFill>
                <a:latin typeface="Meiryo"/>
                <a:ea typeface="Meiryo"/>
                <a:cs typeface="Meiryo"/>
                <a:sym typeface="Meiryo"/>
              </a:rPr>
              <a:t>6</a:t>
            </a:r>
            <a:r>
              <a:rPr lang="ja-JP" altLang="en-US" b="1" dirty="0">
                <a:solidFill>
                  <a:srgbClr val="636366"/>
                </a:solidFill>
                <a:latin typeface="Meiryo"/>
                <a:ea typeface="Meiryo"/>
                <a:cs typeface="Meiryo"/>
                <a:sym typeface="Meiryo"/>
              </a:rPr>
              <a:t>か月間までは</a:t>
            </a:r>
            <a:r>
              <a:rPr lang="en-US" altLang="ja-JP" b="1" dirty="0">
                <a:solidFill>
                  <a:srgbClr val="636366"/>
                </a:solidFill>
                <a:latin typeface="Meiryo"/>
                <a:ea typeface="Meiryo"/>
                <a:cs typeface="Meiryo"/>
                <a:sym typeface="Meiryo"/>
              </a:rPr>
              <a:t>67%</a:t>
            </a:r>
            <a:r>
              <a:rPr lang="ja-JP" altLang="en-US" b="1" dirty="0">
                <a:solidFill>
                  <a:srgbClr val="636366"/>
                </a:solidFill>
                <a:latin typeface="Meiryo"/>
                <a:ea typeface="Meiryo"/>
                <a:cs typeface="Meiryo"/>
                <a:sym typeface="Meiryo"/>
              </a:rPr>
              <a:t>。その後は</a:t>
            </a:r>
            <a:r>
              <a:rPr lang="en-US" altLang="ja-JP" b="1" dirty="0">
                <a:solidFill>
                  <a:srgbClr val="636366"/>
                </a:solidFill>
                <a:latin typeface="Meiryo"/>
                <a:ea typeface="Meiryo"/>
                <a:cs typeface="Meiryo"/>
                <a:sym typeface="Meiryo"/>
              </a:rPr>
              <a:t>50</a:t>
            </a:r>
            <a:r>
              <a:rPr lang="ja-JP" altLang="en-US" b="1" dirty="0">
                <a:solidFill>
                  <a:srgbClr val="636366"/>
                </a:solidFill>
                <a:latin typeface="Meiryo"/>
                <a:ea typeface="Meiryo"/>
                <a:cs typeface="Meiryo"/>
                <a:sym typeface="Meiryo"/>
              </a:rPr>
              <a:t>％</a:t>
            </a:r>
            <a:endParaRPr dirty="0">
              <a:solidFill>
                <a:srgbClr val="636366"/>
              </a:solidFill>
              <a:latin typeface="Meiryo"/>
              <a:ea typeface="Meiryo"/>
              <a:cs typeface="Meiryo"/>
              <a:sym typeface="Meiryo"/>
            </a:endParaRPr>
          </a:p>
        </p:txBody>
      </p:sp>
      <p:sp>
        <p:nvSpPr>
          <p:cNvPr id="15" name="Google Shape;445;p42"/>
          <p:cNvSpPr txBox="1"/>
          <p:nvPr/>
        </p:nvSpPr>
        <p:spPr>
          <a:xfrm>
            <a:off x="264854" y="3969568"/>
            <a:ext cx="4065373" cy="461665"/>
          </a:xfrm>
          <a:prstGeom prst="rect">
            <a:avLst/>
          </a:prstGeom>
          <a:noFill/>
          <a:ln>
            <a:noFill/>
          </a:ln>
        </p:spPr>
        <p:txBody>
          <a:bodyPr spcFirstLastPara="1" wrap="square" lIns="91425" tIns="45700" rIns="91425" bIns="45700" anchor="ctr" anchorCtr="0">
            <a:spAutoFit/>
          </a:bodyPr>
          <a:lstStyle/>
          <a:p>
            <a:pPr algn="ctr">
              <a:buClr>
                <a:srgbClr val="595959"/>
              </a:buClr>
              <a:buSzPts val="2400"/>
              <a:defRPr/>
            </a:pPr>
            <a:r>
              <a:rPr lang="ja-JP" altLang="en-US" sz="2400" b="1" dirty="0">
                <a:solidFill>
                  <a:srgbClr val="636366"/>
                </a:solidFill>
                <a:latin typeface="+mj-lt"/>
                <a:ea typeface="メイリオ" panose="020B0604030504040204" pitchFamily="50" charset="-128"/>
                <a:cs typeface="Arial" panose="020B0604020202020204" pitchFamily="34" charset="0"/>
              </a:rPr>
              <a:t>令和７年４月１日施行予定</a:t>
            </a:r>
            <a:endParaRPr b="1" dirty="0">
              <a:solidFill>
                <a:srgbClr val="636366"/>
              </a:solidFill>
              <a:latin typeface="+mj-lt"/>
              <a:ea typeface="メイリオ" panose="020B0604030504040204" pitchFamily="50" charset="-128"/>
              <a:cs typeface="Arial" panose="020B0604020202020204" pitchFamily="34" charset="0"/>
            </a:endParaRPr>
          </a:p>
        </p:txBody>
      </p:sp>
      <p:cxnSp>
        <p:nvCxnSpPr>
          <p:cNvPr id="3" name="直線矢印コネクタ 2">
            <a:extLst>
              <a:ext uri="{FF2B5EF4-FFF2-40B4-BE49-F238E27FC236}">
                <a16:creationId xmlns:a16="http://schemas.microsoft.com/office/drawing/2014/main" id="{3DDD4E8A-20B8-82E1-4668-9B6ED1CDFC0D}"/>
              </a:ext>
            </a:extLst>
          </p:cNvPr>
          <p:cNvCxnSpPr>
            <a:cxnSpLocks/>
          </p:cNvCxnSpPr>
          <p:nvPr/>
        </p:nvCxnSpPr>
        <p:spPr>
          <a:xfrm>
            <a:off x="1174459" y="3657600"/>
            <a:ext cx="4756558" cy="12866"/>
          </a:xfrm>
          <a:prstGeom prst="straightConnector1">
            <a:avLst/>
          </a:prstGeom>
          <a:ln w="38100" cap="rnd">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8EE1CDB6-7D5D-BB93-EEFC-9F42705AFA0C}"/>
              </a:ext>
            </a:extLst>
          </p:cNvPr>
          <p:cNvCxnSpPr>
            <a:cxnSpLocks/>
          </p:cNvCxnSpPr>
          <p:nvPr/>
        </p:nvCxnSpPr>
        <p:spPr>
          <a:xfrm>
            <a:off x="1157681" y="3289240"/>
            <a:ext cx="0" cy="368360"/>
          </a:xfrm>
          <a:prstGeom prst="line">
            <a:avLst/>
          </a:prstGeom>
          <a:ln w="38100">
            <a:solidFill>
              <a:srgbClr val="70AD47"/>
            </a:solidFill>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A5FB0B3F-1D2B-5DC1-D875-F54A7C74F47B}"/>
              </a:ext>
            </a:extLst>
          </p:cNvPr>
          <p:cNvSpPr/>
          <p:nvPr/>
        </p:nvSpPr>
        <p:spPr>
          <a:xfrm>
            <a:off x="6154679" y="3125314"/>
            <a:ext cx="2265024" cy="844346"/>
          </a:xfrm>
          <a:prstGeom prst="roundRect">
            <a:avLst>
              <a:gd name="adj" fmla="val 4548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SzPts val="1400"/>
              <a:defRPr/>
            </a:pPr>
            <a:r>
              <a:rPr lang="ja-JP" altLang="en-US" dirty="0">
                <a:solidFill>
                  <a:srgbClr val="FFFFFF"/>
                </a:solidFill>
                <a:latin typeface="Meiryo"/>
                <a:ea typeface="Meiryo"/>
                <a:cs typeface="Meiryo"/>
                <a:sym typeface="Meiryo"/>
              </a:rPr>
              <a:t>育児休業前の</a:t>
            </a:r>
          </a:p>
          <a:p>
            <a:pPr algn="ctr">
              <a:buSzPts val="1400"/>
              <a:defRPr/>
            </a:pPr>
            <a:r>
              <a:rPr lang="ja-JP" altLang="en-US" sz="2000" b="1" dirty="0">
                <a:solidFill>
                  <a:srgbClr val="FFFFFF"/>
                </a:solidFill>
                <a:latin typeface="Meiryo"/>
                <a:ea typeface="Meiryo"/>
                <a:cs typeface="Meiryo"/>
                <a:sym typeface="Meiryo"/>
              </a:rPr>
              <a:t>約</a:t>
            </a:r>
            <a:r>
              <a:rPr lang="en-US" altLang="ja-JP" sz="2000" b="1" dirty="0">
                <a:solidFill>
                  <a:srgbClr val="FFFFFF"/>
                </a:solidFill>
                <a:latin typeface="Meiryo"/>
                <a:ea typeface="Meiryo"/>
                <a:cs typeface="Meiryo"/>
                <a:sym typeface="Meiryo"/>
              </a:rPr>
              <a:t>8</a:t>
            </a:r>
            <a:r>
              <a:rPr lang="ja-JP" altLang="en-US" sz="2000" b="1" dirty="0">
                <a:solidFill>
                  <a:srgbClr val="FFFFFF"/>
                </a:solidFill>
                <a:latin typeface="Meiryo"/>
                <a:ea typeface="Meiryo"/>
                <a:cs typeface="Meiryo"/>
                <a:sym typeface="Meiryo"/>
              </a:rPr>
              <a:t>割</a:t>
            </a:r>
            <a:r>
              <a:rPr lang="en-US" altLang="ja-JP" sz="2000" b="1" dirty="0">
                <a:solidFill>
                  <a:srgbClr val="FFFFFF"/>
                </a:solidFill>
                <a:latin typeface="Meiryo"/>
                <a:ea typeface="Meiryo"/>
                <a:cs typeface="Meiryo"/>
                <a:sym typeface="Meiryo"/>
              </a:rPr>
              <a:t>!!</a:t>
            </a:r>
            <a:r>
              <a:rPr lang="ja-JP" altLang="en-US" sz="1800" b="1" dirty="0">
                <a:solidFill>
                  <a:srgbClr val="FFFFFF"/>
                </a:solidFill>
                <a:latin typeface="Meiryo"/>
                <a:ea typeface="Meiryo"/>
                <a:cs typeface="Meiryo"/>
                <a:sym typeface="Meiryo"/>
              </a:rPr>
              <a:t>（現在）</a:t>
            </a:r>
            <a:endParaRPr lang="ja-JP" altLang="en-US" sz="1800" dirty="0">
              <a:solidFill>
                <a:srgbClr val="FFFFFF"/>
              </a:solidFill>
              <a:latin typeface="Meiryo"/>
              <a:ea typeface="Meiryo"/>
              <a:cs typeface="Meiryo"/>
              <a:sym typeface="Meiryo"/>
            </a:endParaRPr>
          </a:p>
        </p:txBody>
      </p:sp>
      <p:sp>
        <p:nvSpPr>
          <p:cNvPr id="7" name="テキスト ボックス 6">
            <a:extLst>
              <a:ext uri="{FF2B5EF4-FFF2-40B4-BE49-F238E27FC236}">
                <a16:creationId xmlns:a16="http://schemas.microsoft.com/office/drawing/2014/main" id="{B30AF527-335E-F1B9-C9B6-A52BE0DFE989}"/>
              </a:ext>
            </a:extLst>
          </p:cNvPr>
          <p:cNvSpPr txBox="1"/>
          <p:nvPr/>
        </p:nvSpPr>
        <p:spPr>
          <a:xfrm>
            <a:off x="2221662" y="3516580"/>
            <a:ext cx="2870457" cy="307777"/>
          </a:xfrm>
          <a:prstGeom prst="rect">
            <a:avLst/>
          </a:prstGeom>
          <a:solidFill>
            <a:schemeClr val="bg1"/>
          </a:solidFill>
        </p:spPr>
        <p:txBody>
          <a:bodyPr wrap="square" rtlCol="0">
            <a:spAutoFit/>
          </a:bodyPr>
          <a:lstStyle/>
          <a:p>
            <a:pPr>
              <a:defRPr/>
            </a:pPr>
            <a:r>
              <a:rPr kumimoji="1" lang="ja-JP" altLang="en-US" b="1" dirty="0">
                <a:solidFill>
                  <a:srgbClr val="636366"/>
                </a:solidFill>
                <a:latin typeface="メイリオ" panose="020B0604030504040204" pitchFamily="50" charset="-128"/>
                <a:ea typeface="メイリオ" panose="020B0604030504040204" pitchFamily="50" charset="-128"/>
              </a:rPr>
              <a:t>社会保険料免除なども考慮すると</a:t>
            </a:r>
          </a:p>
        </p:txBody>
      </p:sp>
      <p:cxnSp>
        <p:nvCxnSpPr>
          <p:cNvPr id="8" name="直線矢印コネクタ 7">
            <a:extLst>
              <a:ext uri="{FF2B5EF4-FFF2-40B4-BE49-F238E27FC236}">
                <a16:creationId xmlns:a16="http://schemas.microsoft.com/office/drawing/2014/main" id="{4D6402E0-C3FE-19B8-D42F-A6FCAED82751}"/>
              </a:ext>
            </a:extLst>
          </p:cNvPr>
          <p:cNvCxnSpPr>
            <a:cxnSpLocks/>
          </p:cNvCxnSpPr>
          <p:nvPr/>
        </p:nvCxnSpPr>
        <p:spPr>
          <a:xfrm>
            <a:off x="1184248" y="6233503"/>
            <a:ext cx="4746771" cy="0"/>
          </a:xfrm>
          <a:prstGeom prst="straightConnector1">
            <a:avLst/>
          </a:prstGeom>
          <a:ln w="38100" cap="rnd">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1ADBAB50-19C3-20E4-960B-817196FB8AA9}"/>
              </a:ext>
            </a:extLst>
          </p:cNvPr>
          <p:cNvCxnSpPr>
            <a:cxnSpLocks/>
          </p:cNvCxnSpPr>
          <p:nvPr/>
        </p:nvCxnSpPr>
        <p:spPr>
          <a:xfrm>
            <a:off x="1174459" y="5916873"/>
            <a:ext cx="0" cy="332009"/>
          </a:xfrm>
          <a:prstGeom prst="line">
            <a:avLst/>
          </a:prstGeom>
          <a:ln w="38100">
            <a:solidFill>
              <a:srgbClr val="70AD47"/>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25DEE2EF-20C9-4B0E-D3FE-70D732024975}"/>
              </a:ext>
            </a:extLst>
          </p:cNvPr>
          <p:cNvSpPr/>
          <p:nvPr/>
        </p:nvSpPr>
        <p:spPr>
          <a:xfrm>
            <a:off x="6164466" y="5744080"/>
            <a:ext cx="2265024" cy="844346"/>
          </a:xfrm>
          <a:prstGeom prst="roundRect">
            <a:avLst>
              <a:gd name="adj" fmla="val 4548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SzPts val="1400"/>
              <a:defRPr/>
            </a:pPr>
            <a:r>
              <a:rPr lang="ja-JP" altLang="en-US" dirty="0">
                <a:solidFill>
                  <a:srgbClr val="FFFFFF"/>
                </a:solidFill>
                <a:latin typeface="Meiryo"/>
                <a:ea typeface="Meiryo"/>
                <a:cs typeface="Meiryo"/>
                <a:sym typeface="Meiryo"/>
              </a:rPr>
              <a:t>育児休業前の</a:t>
            </a:r>
          </a:p>
          <a:p>
            <a:pPr algn="ctr">
              <a:buSzPts val="1400"/>
              <a:defRPr/>
            </a:pPr>
            <a:r>
              <a:rPr lang="ja-JP" altLang="en-US" sz="2000" b="1" dirty="0">
                <a:solidFill>
                  <a:srgbClr val="FFFFFF"/>
                </a:solidFill>
                <a:latin typeface="Meiryo"/>
                <a:ea typeface="Meiryo"/>
                <a:cs typeface="Meiryo"/>
                <a:sym typeface="Meiryo"/>
              </a:rPr>
              <a:t>約</a:t>
            </a:r>
            <a:r>
              <a:rPr lang="en-US" altLang="ja-JP" sz="2000" b="1" dirty="0">
                <a:solidFill>
                  <a:srgbClr val="FFFFFF"/>
                </a:solidFill>
                <a:latin typeface="Meiryo"/>
                <a:ea typeface="Meiryo"/>
                <a:cs typeface="Meiryo"/>
                <a:sym typeface="Meiryo"/>
              </a:rPr>
              <a:t>10</a:t>
            </a:r>
            <a:r>
              <a:rPr lang="ja-JP" altLang="en-US" sz="2000" b="1" dirty="0">
                <a:solidFill>
                  <a:srgbClr val="FFFFFF"/>
                </a:solidFill>
                <a:latin typeface="Meiryo"/>
                <a:ea typeface="Meiryo"/>
                <a:cs typeface="Meiryo"/>
                <a:sym typeface="Meiryo"/>
              </a:rPr>
              <a:t>割</a:t>
            </a:r>
            <a:r>
              <a:rPr lang="en-US" altLang="ja-JP" sz="2000" b="1" dirty="0">
                <a:solidFill>
                  <a:srgbClr val="FFFFFF"/>
                </a:solidFill>
                <a:latin typeface="Meiryo"/>
                <a:ea typeface="Meiryo"/>
                <a:cs typeface="Meiryo"/>
                <a:sym typeface="Meiryo"/>
              </a:rPr>
              <a:t>!!</a:t>
            </a:r>
            <a:endParaRPr lang="ja-JP" altLang="en-US" sz="2000" dirty="0">
              <a:solidFill>
                <a:srgbClr val="FFFFFF"/>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5B346AEC-42D1-F05B-A6C6-D944247DE999}"/>
              </a:ext>
            </a:extLst>
          </p:cNvPr>
          <p:cNvSpPr txBox="1"/>
          <p:nvPr/>
        </p:nvSpPr>
        <p:spPr>
          <a:xfrm>
            <a:off x="2231449" y="6126957"/>
            <a:ext cx="2870457" cy="307777"/>
          </a:xfrm>
          <a:prstGeom prst="rect">
            <a:avLst/>
          </a:prstGeom>
          <a:solidFill>
            <a:schemeClr val="bg1"/>
          </a:solidFill>
        </p:spPr>
        <p:txBody>
          <a:bodyPr wrap="square" rtlCol="0">
            <a:spAutoFit/>
          </a:bodyPr>
          <a:lstStyle/>
          <a:p>
            <a:pPr>
              <a:defRPr/>
            </a:pPr>
            <a:r>
              <a:rPr kumimoji="1" lang="ja-JP" altLang="en-US" b="1" dirty="0">
                <a:solidFill>
                  <a:srgbClr val="838385"/>
                </a:solidFill>
                <a:latin typeface="メイリオ" panose="020B0604030504040204" pitchFamily="50" charset="-128"/>
                <a:ea typeface="メイリオ" panose="020B0604030504040204" pitchFamily="50" charset="-128"/>
              </a:rPr>
              <a:t>社会保険料免除なども考慮すると</a:t>
            </a:r>
          </a:p>
        </p:txBody>
      </p:sp>
    </p:spTree>
    <p:extLst>
      <p:ext uri="{BB962C8B-B14F-4D97-AF65-F5344CB8AC3E}">
        <p14:creationId xmlns:p14="http://schemas.microsoft.com/office/powerpoint/2010/main" val="198794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9"/>
          <p:cNvSpPr txBox="1"/>
          <p:nvPr/>
        </p:nvSpPr>
        <p:spPr>
          <a:xfrm>
            <a:off x="1000090" y="2828856"/>
            <a:ext cx="7143823" cy="1200288"/>
          </a:xfrm>
          <a:prstGeom prst="rect">
            <a:avLst/>
          </a:prstGeom>
          <a:noFill/>
          <a:ln>
            <a:noFill/>
          </a:ln>
        </p:spPr>
        <p:txBody>
          <a:bodyPr spcFirstLastPara="1" wrap="square" lIns="91425" tIns="45700" rIns="91425" bIns="45700" anchor="t" anchorCtr="0">
            <a:spAutoFit/>
          </a:bodyPr>
          <a:lstStyle/>
          <a:p>
            <a:pPr algn="ctr">
              <a:buSzPts val="3600"/>
            </a:pPr>
            <a:r>
              <a:rPr lang="ja-JP" altLang="en-US" sz="3600" b="1" dirty="0">
                <a:solidFill>
                  <a:srgbClr val="636366"/>
                </a:solidFill>
                <a:latin typeface="Meiryo"/>
                <a:ea typeface="Meiryo"/>
                <a:cs typeface="Meiryo"/>
                <a:sym typeface="Meiryo"/>
              </a:rPr>
              <a:t>育業がもたらすメリットを考える</a:t>
            </a:r>
            <a:endParaRPr lang="en-US" altLang="ja-JP" sz="3600" b="1" dirty="0">
              <a:solidFill>
                <a:srgbClr val="636366"/>
              </a:solidFill>
              <a:latin typeface="Meiryo"/>
              <a:ea typeface="Meiryo"/>
              <a:cs typeface="Meiryo"/>
              <a:sym typeface="Meiryo"/>
            </a:endParaRPr>
          </a:p>
          <a:p>
            <a:pPr algn="ctr">
              <a:buSzPts val="3600"/>
            </a:pPr>
            <a:r>
              <a:rPr lang="en-US" altLang="ja-JP" sz="3600" b="1" dirty="0">
                <a:solidFill>
                  <a:srgbClr val="636366"/>
                </a:solidFill>
                <a:latin typeface="Meiryo"/>
                <a:ea typeface="Meiryo"/>
                <a:cs typeface="Meiryo"/>
                <a:sym typeface="Meiryo"/>
              </a:rPr>
              <a:t>【</a:t>
            </a:r>
            <a:r>
              <a:rPr lang="ja-JP" altLang="en-US" sz="3600" b="1" dirty="0">
                <a:solidFill>
                  <a:srgbClr val="636366"/>
                </a:solidFill>
                <a:latin typeface="Meiryo"/>
                <a:ea typeface="Meiryo"/>
                <a:cs typeface="Meiryo"/>
                <a:sym typeface="Meiryo"/>
              </a:rPr>
              <a:t>ワーク</a:t>
            </a:r>
            <a:r>
              <a:rPr lang="en-US" altLang="ja-JP" sz="3600" b="1" dirty="0">
                <a:solidFill>
                  <a:srgbClr val="636366"/>
                </a:solidFill>
                <a:latin typeface="Meiryo"/>
                <a:ea typeface="Meiryo"/>
                <a:cs typeface="Meiryo"/>
                <a:sym typeface="Meiryo"/>
              </a:rPr>
              <a:t>】</a:t>
            </a:r>
            <a:endParaRPr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8"/>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1-2-1</a:t>
            </a:r>
            <a:r>
              <a:rPr lang="ja-JP" altLang="en-US" sz="2400" b="1" dirty="0">
                <a:solidFill>
                  <a:srgbClr val="636366"/>
                </a:solidFill>
                <a:latin typeface="Meiryo"/>
                <a:ea typeface="Meiryo"/>
                <a:cs typeface="Meiryo"/>
                <a:sym typeface="Meiryo"/>
              </a:rPr>
              <a:t>　ワーク</a:t>
            </a:r>
            <a:endParaRPr dirty="0"/>
          </a:p>
        </p:txBody>
      </p:sp>
      <p:sp>
        <p:nvSpPr>
          <p:cNvPr id="543" name="Google Shape;543;p68"/>
          <p:cNvSpPr txBox="1"/>
          <p:nvPr/>
        </p:nvSpPr>
        <p:spPr>
          <a:xfrm>
            <a:off x="183373" y="1410258"/>
            <a:ext cx="8503429" cy="461665"/>
          </a:xfrm>
          <a:prstGeom prst="rect">
            <a:avLst/>
          </a:prstGeom>
          <a:noFill/>
          <a:ln>
            <a:noFill/>
          </a:ln>
        </p:spPr>
        <p:txBody>
          <a:bodyPr spcFirstLastPara="1" wrap="square" lIns="91425" tIns="45700" rIns="91425" bIns="45700" anchor="t" anchorCtr="0">
            <a:spAutoFit/>
          </a:bodyPr>
          <a:lstStyle/>
          <a:p>
            <a:pPr algn="ctr">
              <a:buSzPts val="2400"/>
            </a:pPr>
            <a:r>
              <a:rPr lang="ja-JP" altLang="en-US" sz="2400" b="1">
                <a:solidFill>
                  <a:srgbClr val="636366"/>
                </a:solidFill>
                <a:latin typeface="Meiryo"/>
                <a:ea typeface="Meiryo"/>
                <a:cs typeface="Meiryo"/>
                <a:sym typeface="Meiryo"/>
              </a:rPr>
              <a:t>半年間の育業がもたらすメリットを考える</a:t>
            </a:r>
            <a:endParaRPr/>
          </a:p>
        </p:txBody>
      </p:sp>
      <p:sp>
        <p:nvSpPr>
          <p:cNvPr id="544" name="Google Shape;544;p68"/>
          <p:cNvSpPr/>
          <p:nvPr/>
        </p:nvSpPr>
        <p:spPr>
          <a:xfrm>
            <a:off x="383261" y="4703401"/>
            <a:ext cx="1927793" cy="851769"/>
          </a:xfrm>
          <a:prstGeom prst="roundRect">
            <a:avLst>
              <a:gd name="adj" fmla="val 16667"/>
            </a:avLst>
          </a:prstGeom>
          <a:solidFill>
            <a:srgbClr val="9FCC5C"/>
          </a:solidFill>
          <a:ln>
            <a:noFill/>
          </a:ln>
        </p:spPr>
        <p:txBody>
          <a:bodyPr spcFirstLastPara="1" wrap="square" lIns="91425" tIns="45700" rIns="91425" bIns="45700" anchor="ctr" anchorCtr="0">
            <a:noAutofit/>
          </a:bodyPr>
          <a:lstStyle/>
          <a:p>
            <a:pPr algn="ctr">
              <a:buSzPts val="1600"/>
            </a:pPr>
            <a:r>
              <a:rPr lang="ja-JP" altLang="en-US" sz="1600" b="1">
                <a:solidFill>
                  <a:schemeClr val="lt1"/>
                </a:solidFill>
                <a:latin typeface="Meiryo"/>
                <a:ea typeface="Meiryo"/>
                <a:cs typeface="Meiryo"/>
                <a:sym typeface="Meiryo"/>
              </a:rPr>
              <a:t>企業のメリット</a:t>
            </a:r>
            <a:endParaRPr>
              <a:solidFill>
                <a:schemeClr val="lt1"/>
              </a:solidFill>
            </a:endParaRPr>
          </a:p>
        </p:txBody>
      </p:sp>
      <p:sp>
        <p:nvSpPr>
          <p:cNvPr id="545" name="Google Shape;545;p68"/>
          <p:cNvSpPr/>
          <p:nvPr/>
        </p:nvSpPr>
        <p:spPr>
          <a:xfrm>
            <a:off x="2507294" y="4703401"/>
            <a:ext cx="1927793" cy="851769"/>
          </a:xfrm>
          <a:prstGeom prst="roundRect">
            <a:avLst>
              <a:gd name="adj" fmla="val 16667"/>
            </a:avLst>
          </a:prstGeom>
          <a:solidFill>
            <a:srgbClr val="46B85F"/>
          </a:solidFill>
          <a:ln>
            <a:noFill/>
          </a:ln>
        </p:spPr>
        <p:txBody>
          <a:bodyPr spcFirstLastPara="1" wrap="square" lIns="91425" tIns="45700" rIns="91425" bIns="45700" anchor="ctr" anchorCtr="0">
            <a:noAutofit/>
          </a:bodyPr>
          <a:lstStyle/>
          <a:p>
            <a:pPr algn="ctr">
              <a:buSzPts val="1600"/>
            </a:pPr>
            <a:r>
              <a:rPr lang="ja-JP" altLang="en-US" sz="1600" b="1">
                <a:solidFill>
                  <a:schemeClr val="lt1"/>
                </a:solidFill>
                <a:latin typeface="Meiryo"/>
                <a:ea typeface="Meiryo"/>
                <a:cs typeface="Meiryo"/>
                <a:sym typeface="Meiryo"/>
              </a:rPr>
              <a:t>職場のメリット</a:t>
            </a:r>
            <a:endParaRPr>
              <a:solidFill>
                <a:schemeClr val="lt1"/>
              </a:solidFill>
            </a:endParaRPr>
          </a:p>
        </p:txBody>
      </p:sp>
      <p:sp>
        <p:nvSpPr>
          <p:cNvPr id="546" name="Google Shape;546;p68"/>
          <p:cNvSpPr/>
          <p:nvPr/>
        </p:nvSpPr>
        <p:spPr>
          <a:xfrm>
            <a:off x="4708919" y="4703401"/>
            <a:ext cx="1927793" cy="851769"/>
          </a:xfrm>
          <a:prstGeom prst="roundRect">
            <a:avLst>
              <a:gd name="adj" fmla="val 16667"/>
            </a:avLst>
          </a:prstGeom>
          <a:solidFill>
            <a:srgbClr val="9FCC5C"/>
          </a:solidFill>
          <a:ln>
            <a:noFill/>
          </a:ln>
        </p:spPr>
        <p:txBody>
          <a:bodyPr spcFirstLastPara="1" wrap="square" lIns="91425" tIns="45700" rIns="91425" bIns="45700" anchor="ctr" anchorCtr="0">
            <a:noAutofit/>
          </a:bodyPr>
          <a:lstStyle/>
          <a:p>
            <a:pPr algn="ctr">
              <a:buSzPts val="1600"/>
            </a:pPr>
            <a:r>
              <a:rPr lang="ja-JP" altLang="en-US" sz="1600" b="1">
                <a:solidFill>
                  <a:schemeClr val="lt1"/>
                </a:solidFill>
                <a:latin typeface="Meiryo"/>
                <a:ea typeface="Meiryo"/>
                <a:cs typeface="Meiryo"/>
                <a:sym typeface="Meiryo"/>
              </a:rPr>
              <a:t>管理職のメリット</a:t>
            </a:r>
            <a:endParaRPr>
              <a:solidFill>
                <a:schemeClr val="lt1"/>
              </a:solidFill>
            </a:endParaRPr>
          </a:p>
        </p:txBody>
      </p:sp>
      <p:sp>
        <p:nvSpPr>
          <p:cNvPr id="547" name="Google Shape;547;p68"/>
          <p:cNvSpPr/>
          <p:nvPr/>
        </p:nvSpPr>
        <p:spPr>
          <a:xfrm>
            <a:off x="6832952" y="4703401"/>
            <a:ext cx="1927793" cy="851769"/>
          </a:xfrm>
          <a:prstGeom prst="roundRect">
            <a:avLst>
              <a:gd name="adj" fmla="val 16667"/>
            </a:avLst>
          </a:prstGeom>
          <a:solidFill>
            <a:srgbClr val="46B85F"/>
          </a:solidFill>
          <a:ln>
            <a:noFill/>
          </a:ln>
        </p:spPr>
        <p:txBody>
          <a:bodyPr spcFirstLastPara="1" wrap="square" lIns="91425" tIns="45700" rIns="91425" bIns="45700" anchor="ctr" anchorCtr="0">
            <a:noAutofit/>
          </a:bodyPr>
          <a:lstStyle/>
          <a:p>
            <a:pPr algn="ctr">
              <a:buSzPts val="1600"/>
            </a:pPr>
            <a:r>
              <a:rPr lang="ja-JP" altLang="en-US" sz="1600" b="1">
                <a:solidFill>
                  <a:schemeClr val="lt1"/>
                </a:solidFill>
                <a:latin typeface="Meiryo"/>
                <a:ea typeface="Meiryo"/>
                <a:cs typeface="Meiryo"/>
                <a:sym typeface="Meiryo"/>
              </a:rPr>
              <a:t>当事者のメリット</a:t>
            </a:r>
            <a:endParaRPr>
              <a:solidFill>
                <a:schemeClr val="lt1"/>
              </a:solidFill>
            </a:endParaRPr>
          </a:p>
        </p:txBody>
      </p:sp>
      <p:sp>
        <p:nvSpPr>
          <p:cNvPr id="548" name="Google Shape;548;p68"/>
          <p:cNvSpPr/>
          <p:nvPr/>
        </p:nvSpPr>
        <p:spPr>
          <a:xfrm>
            <a:off x="452014" y="2541906"/>
            <a:ext cx="2651919" cy="1190692"/>
          </a:xfrm>
          <a:prstGeom prst="homePlate">
            <a:avLst>
              <a:gd name="adj" fmla="val 19380"/>
            </a:avLst>
          </a:prstGeom>
          <a:solidFill>
            <a:srgbClr val="D9D9D9"/>
          </a:solidFill>
          <a:ln>
            <a:noFill/>
          </a:ln>
          <a:effectLst>
            <a:outerShdw blurRad="40000" dist="20000" dir="5400000" rotWithShape="0">
              <a:srgbClr val="000000">
                <a:alpha val="30980"/>
              </a:srgbClr>
            </a:outerShdw>
          </a:effectLst>
        </p:spPr>
        <p:txBody>
          <a:bodyPr spcFirstLastPara="1" wrap="square" lIns="91425" tIns="45700" rIns="91425" bIns="45700" anchor="t" anchorCtr="0">
            <a:noAutofit/>
          </a:bodyPr>
          <a:lstStyle/>
          <a:p>
            <a:pPr algn="ctr">
              <a:buSzPts val="2400"/>
            </a:pPr>
            <a:r>
              <a:rPr lang="ja-JP" altLang="en-US" sz="2400">
                <a:solidFill>
                  <a:srgbClr val="636366"/>
                </a:solidFill>
                <a:latin typeface="Meiryo"/>
                <a:ea typeface="Meiryo"/>
                <a:cs typeface="Meiryo"/>
                <a:sym typeface="Meiryo"/>
              </a:rPr>
              <a:t>①</a:t>
            </a:r>
            <a:endParaRPr>
              <a:solidFill>
                <a:srgbClr val="636366"/>
              </a:solidFill>
              <a:latin typeface="Meiryo"/>
              <a:ea typeface="Meiryo"/>
              <a:cs typeface="Meiryo"/>
              <a:sym typeface="Meiryo"/>
            </a:endParaRPr>
          </a:p>
          <a:p>
            <a:pPr algn="ctr">
              <a:buSzPts val="2400"/>
            </a:pPr>
            <a:r>
              <a:rPr lang="ja-JP" altLang="en-US" sz="2400">
                <a:solidFill>
                  <a:srgbClr val="636366"/>
                </a:solidFill>
                <a:latin typeface="Meiryo"/>
                <a:ea typeface="Meiryo"/>
                <a:cs typeface="Meiryo"/>
                <a:sym typeface="Meiryo"/>
              </a:rPr>
              <a:t>個人で検討</a:t>
            </a:r>
            <a:endParaRPr sz="2400">
              <a:solidFill>
                <a:srgbClr val="636366"/>
              </a:solidFill>
              <a:latin typeface="Meiryo"/>
              <a:ea typeface="Meiryo"/>
              <a:cs typeface="Meiryo"/>
              <a:sym typeface="Meiryo"/>
            </a:endParaRPr>
          </a:p>
          <a:p>
            <a:pPr algn="ctr">
              <a:buSzPts val="2400"/>
            </a:pPr>
            <a:r>
              <a:rPr lang="en-US" altLang="ja-JP" sz="2400">
                <a:solidFill>
                  <a:srgbClr val="636366"/>
                </a:solidFill>
                <a:latin typeface="Meiryo"/>
                <a:ea typeface="Meiryo"/>
                <a:cs typeface="Meiryo"/>
                <a:sym typeface="Meiryo"/>
              </a:rPr>
              <a:t>5</a:t>
            </a:r>
            <a:r>
              <a:rPr lang="ja-JP" altLang="en-US" sz="2400">
                <a:solidFill>
                  <a:srgbClr val="636366"/>
                </a:solidFill>
                <a:latin typeface="Meiryo"/>
                <a:ea typeface="Meiryo"/>
                <a:cs typeface="Meiryo"/>
                <a:sym typeface="Meiryo"/>
              </a:rPr>
              <a:t>分</a:t>
            </a:r>
            <a:endParaRPr sz="2400">
              <a:solidFill>
                <a:srgbClr val="636366"/>
              </a:solidFill>
              <a:latin typeface="Meiryo"/>
              <a:ea typeface="Meiryo"/>
              <a:cs typeface="Meiryo"/>
              <a:sym typeface="Meiryo"/>
            </a:endParaRPr>
          </a:p>
        </p:txBody>
      </p:sp>
      <p:sp>
        <p:nvSpPr>
          <p:cNvPr id="549" name="Google Shape;549;p68"/>
          <p:cNvSpPr/>
          <p:nvPr/>
        </p:nvSpPr>
        <p:spPr>
          <a:xfrm>
            <a:off x="6023837" y="2541906"/>
            <a:ext cx="2788225" cy="1190692"/>
          </a:xfrm>
          <a:prstGeom prst="homePlate">
            <a:avLst>
              <a:gd name="adj" fmla="val 19380"/>
            </a:avLst>
          </a:prstGeom>
          <a:solidFill>
            <a:srgbClr val="D9D9D9"/>
          </a:solidFill>
          <a:ln>
            <a:noFill/>
          </a:ln>
          <a:effectLst>
            <a:outerShdw blurRad="40000" dist="20000" dir="5400000" rotWithShape="0">
              <a:srgbClr val="000000">
                <a:alpha val="30980"/>
              </a:srgbClr>
            </a:outerShdw>
          </a:effectLst>
        </p:spPr>
        <p:txBody>
          <a:bodyPr spcFirstLastPara="1" wrap="square" lIns="91425" tIns="45700" rIns="91425" bIns="45700" anchor="t" anchorCtr="0">
            <a:noAutofit/>
          </a:bodyPr>
          <a:lstStyle/>
          <a:p>
            <a:pPr algn="ctr">
              <a:buSzPts val="2400"/>
            </a:pPr>
            <a:r>
              <a:rPr lang="ja-JP" altLang="en-US" sz="2400">
                <a:solidFill>
                  <a:srgbClr val="636366"/>
                </a:solidFill>
                <a:latin typeface="Meiryo"/>
                <a:ea typeface="Meiryo"/>
                <a:cs typeface="Meiryo"/>
                <a:sym typeface="Meiryo"/>
              </a:rPr>
              <a:t>③</a:t>
            </a:r>
            <a:endParaRPr>
              <a:solidFill>
                <a:srgbClr val="636366"/>
              </a:solidFill>
              <a:latin typeface="Meiryo"/>
              <a:ea typeface="Meiryo"/>
              <a:cs typeface="Meiryo"/>
              <a:sym typeface="Meiryo"/>
            </a:endParaRPr>
          </a:p>
          <a:p>
            <a:pPr algn="ctr">
              <a:buSzPts val="2400"/>
            </a:pPr>
            <a:r>
              <a:rPr lang="ja-JP" altLang="en-US" sz="2400">
                <a:solidFill>
                  <a:srgbClr val="636366"/>
                </a:solidFill>
                <a:latin typeface="Meiryo"/>
                <a:ea typeface="Meiryo"/>
                <a:cs typeface="Meiryo"/>
                <a:sym typeface="Meiryo"/>
              </a:rPr>
              <a:t>全体で共有</a:t>
            </a:r>
            <a:endParaRPr sz="2400">
              <a:solidFill>
                <a:srgbClr val="636366"/>
              </a:solidFill>
              <a:latin typeface="Meiryo"/>
              <a:ea typeface="Meiryo"/>
              <a:cs typeface="Meiryo"/>
              <a:sym typeface="Meiryo"/>
            </a:endParaRPr>
          </a:p>
        </p:txBody>
      </p:sp>
      <p:sp>
        <p:nvSpPr>
          <p:cNvPr id="550" name="Google Shape;550;p68"/>
          <p:cNvSpPr/>
          <p:nvPr/>
        </p:nvSpPr>
        <p:spPr>
          <a:xfrm>
            <a:off x="3246042" y="2541906"/>
            <a:ext cx="2651919" cy="1190692"/>
          </a:xfrm>
          <a:prstGeom prst="homePlate">
            <a:avLst>
              <a:gd name="adj" fmla="val 19380"/>
            </a:avLst>
          </a:prstGeom>
          <a:solidFill>
            <a:srgbClr val="D9D9D9"/>
          </a:solidFill>
          <a:ln>
            <a:noFill/>
          </a:ln>
          <a:effectLst>
            <a:outerShdw blurRad="40000" dist="20000" dir="5400000" rotWithShape="0">
              <a:srgbClr val="000000">
                <a:alpha val="30980"/>
              </a:srgbClr>
            </a:outerShdw>
          </a:effectLst>
        </p:spPr>
        <p:txBody>
          <a:bodyPr spcFirstLastPara="1" wrap="square" lIns="91425" tIns="45700" rIns="91425" bIns="45700" anchor="t" anchorCtr="0">
            <a:noAutofit/>
          </a:bodyPr>
          <a:lstStyle/>
          <a:p>
            <a:pPr algn="ctr">
              <a:buSzPts val="2400"/>
            </a:pPr>
            <a:r>
              <a:rPr lang="ja-JP" altLang="en-US" sz="2400">
                <a:solidFill>
                  <a:srgbClr val="636366"/>
                </a:solidFill>
                <a:latin typeface="Meiryo"/>
                <a:ea typeface="Meiryo"/>
                <a:cs typeface="Meiryo"/>
                <a:sym typeface="Meiryo"/>
              </a:rPr>
              <a:t>②</a:t>
            </a:r>
            <a:endParaRPr>
              <a:solidFill>
                <a:srgbClr val="636366"/>
              </a:solidFill>
              <a:latin typeface="Meiryo"/>
              <a:ea typeface="Meiryo"/>
              <a:cs typeface="Meiryo"/>
              <a:sym typeface="Meiryo"/>
            </a:endParaRPr>
          </a:p>
          <a:p>
            <a:pPr algn="ctr">
              <a:buSzPts val="2400"/>
            </a:pPr>
            <a:r>
              <a:rPr lang="ja-JP" altLang="en-US" sz="2400">
                <a:solidFill>
                  <a:srgbClr val="636366"/>
                </a:solidFill>
                <a:latin typeface="Meiryo"/>
                <a:ea typeface="Meiryo"/>
                <a:cs typeface="Meiryo"/>
                <a:sym typeface="Meiryo"/>
              </a:rPr>
              <a:t>グループで検討</a:t>
            </a:r>
            <a:endParaRPr sz="2400">
              <a:solidFill>
                <a:srgbClr val="636366"/>
              </a:solidFill>
              <a:latin typeface="Meiryo"/>
              <a:ea typeface="Meiryo"/>
              <a:cs typeface="Meiryo"/>
              <a:sym typeface="Meiryo"/>
            </a:endParaRPr>
          </a:p>
          <a:p>
            <a:pPr algn="ctr">
              <a:buSzPts val="2400"/>
            </a:pPr>
            <a:r>
              <a:rPr lang="en-US" altLang="ja-JP" sz="2400">
                <a:solidFill>
                  <a:srgbClr val="636366"/>
                </a:solidFill>
                <a:latin typeface="Meiryo"/>
                <a:ea typeface="Meiryo"/>
                <a:cs typeface="Meiryo"/>
                <a:sym typeface="Meiryo"/>
              </a:rPr>
              <a:t>10</a:t>
            </a:r>
            <a:r>
              <a:rPr lang="ja-JP" altLang="en-US" sz="2400">
                <a:solidFill>
                  <a:srgbClr val="636366"/>
                </a:solidFill>
                <a:latin typeface="Meiryo"/>
                <a:ea typeface="Meiryo"/>
                <a:cs typeface="Meiryo"/>
                <a:sym typeface="Meiryo"/>
              </a:rPr>
              <a:t>分</a:t>
            </a:r>
            <a:endParaRPr sz="2400">
              <a:solidFill>
                <a:srgbClr val="636366"/>
              </a:solidFill>
              <a:latin typeface="Meiryo"/>
              <a:ea typeface="Meiryo"/>
              <a:cs typeface="Meiryo"/>
              <a:sym typeface="Meiryo"/>
            </a:endParaRPr>
          </a:p>
        </p:txBody>
      </p:sp>
      <p:sp>
        <p:nvSpPr>
          <p:cNvPr id="551" name="Google Shape;551;p68"/>
          <p:cNvSpPr txBox="1"/>
          <p:nvPr/>
        </p:nvSpPr>
        <p:spPr>
          <a:xfrm>
            <a:off x="452014" y="2234170"/>
            <a:ext cx="1703977" cy="307736"/>
          </a:xfrm>
          <a:prstGeom prst="rect">
            <a:avLst/>
          </a:prstGeom>
          <a:noFill/>
          <a:ln>
            <a:noFill/>
          </a:ln>
        </p:spPr>
        <p:txBody>
          <a:bodyPr spcFirstLastPara="1" wrap="square" lIns="91425" tIns="45700" rIns="91425" bIns="45700" anchor="t" anchorCtr="0">
            <a:spAutoFit/>
          </a:bodyPr>
          <a:lstStyle/>
          <a:p>
            <a:pPr>
              <a:buSzPts val="1400"/>
            </a:pPr>
            <a:r>
              <a:rPr lang="ja-JP" altLang="en-US" b="1">
                <a:solidFill>
                  <a:srgbClr val="636366"/>
                </a:solidFill>
                <a:latin typeface="Meiryo"/>
                <a:ea typeface="Meiryo"/>
                <a:cs typeface="Meiryo"/>
                <a:sym typeface="Meiryo"/>
              </a:rPr>
              <a:t>ワークの進め方</a:t>
            </a:r>
            <a:endParaRPr b="1">
              <a:solidFill>
                <a:srgbClr val="636366"/>
              </a:solidFill>
              <a:latin typeface="Meiryo"/>
              <a:ea typeface="Meiryo"/>
              <a:cs typeface="Meiryo"/>
              <a:sym typeface="Meiryo"/>
            </a:endParaRPr>
          </a:p>
        </p:txBody>
      </p:sp>
      <p:sp>
        <p:nvSpPr>
          <p:cNvPr id="552" name="Google Shape;552;p68"/>
          <p:cNvSpPr txBox="1"/>
          <p:nvPr/>
        </p:nvSpPr>
        <p:spPr>
          <a:xfrm>
            <a:off x="452014" y="4395663"/>
            <a:ext cx="1703977" cy="307736"/>
          </a:xfrm>
          <a:prstGeom prst="rect">
            <a:avLst/>
          </a:prstGeom>
          <a:noFill/>
          <a:ln>
            <a:noFill/>
          </a:ln>
        </p:spPr>
        <p:txBody>
          <a:bodyPr spcFirstLastPara="1" wrap="square" lIns="91425" tIns="45700" rIns="91425" bIns="45700" anchor="t" anchorCtr="0">
            <a:spAutoFit/>
          </a:bodyPr>
          <a:lstStyle/>
          <a:p>
            <a:pPr>
              <a:buSzPts val="1400"/>
            </a:pPr>
            <a:r>
              <a:rPr lang="ja-JP" altLang="en-US" b="1">
                <a:solidFill>
                  <a:srgbClr val="636366"/>
                </a:solidFill>
                <a:latin typeface="Meiryo"/>
                <a:ea typeface="Meiryo"/>
                <a:cs typeface="Meiryo"/>
                <a:sym typeface="Meiryo"/>
              </a:rPr>
              <a:t>検討テーマ</a:t>
            </a:r>
            <a:endParaRPr b="1">
              <a:solidFill>
                <a:srgbClr val="636366"/>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1"/>
          <p:cNvPicPr preferRelativeResize="0"/>
          <p:nvPr/>
        </p:nvPicPr>
        <p:blipFill rotWithShape="1">
          <a:blip r:embed="rId3">
            <a:alphaModFix/>
          </a:blip>
          <a:srcRect/>
          <a:stretch/>
        </p:blipFill>
        <p:spPr>
          <a:xfrm>
            <a:off x="3869436" y="3060359"/>
            <a:ext cx="1405131" cy="2133604"/>
          </a:xfrm>
          <a:prstGeom prst="rect">
            <a:avLst/>
          </a:prstGeom>
          <a:noFill/>
          <a:ln>
            <a:noFill/>
          </a:ln>
        </p:spPr>
      </p:pic>
      <p:sp>
        <p:nvSpPr>
          <p:cNvPr id="177" name="Google Shape;177;p61"/>
          <p:cNvSpPr txBox="1"/>
          <p:nvPr/>
        </p:nvSpPr>
        <p:spPr>
          <a:xfrm>
            <a:off x="616077" y="1466185"/>
            <a:ext cx="7911846" cy="1077218"/>
          </a:xfrm>
          <a:prstGeom prst="rect">
            <a:avLst/>
          </a:prstGeom>
          <a:noFill/>
          <a:ln>
            <a:noFill/>
          </a:ln>
        </p:spPr>
        <p:txBody>
          <a:bodyPr spcFirstLastPara="1" wrap="square" lIns="91425" tIns="45700" rIns="91425" bIns="45700" anchor="t" anchorCtr="0">
            <a:spAutoFit/>
          </a:bodyPr>
          <a:lstStyle/>
          <a:p>
            <a:pPr algn="ctr">
              <a:buSzPts val="3200"/>
            </a:pPr>
            <a:r>
              <a:rPr lang="ja-JP" altLang="en-US" sz="3200" b="1" dirty="0">
                <a:solidFill>
                  <a:srgbClr val="636366"/>
                </a:solidFill>
                <a:latin typeface="Meiryo"/>
                <a:ea typeface="Meiryo"/>
                <a:cs typeface="Meiryo"/>
                <a:sym typeface="Meiryo"/>
              </a:rPr>
              <a:t>「育業」と聞いて</a:t>
            </a:r>
            <a:endParaRPr sz="3200" b="1" dirty="0">
              <a:solidFill>
                <a:srgbClr val="636366"/>
              </a:solidFill>
              <a:latin typeface="Meiryo"/>
              <a:ea typeface="Meiryo"/>
              <a:cs typeface="Meiryo"/>
              <a:sym typeface="Meiryo"/>
            </a:endParaRPr>
          </a:p>
          <a:p>
            <a:pPr algn="ctr">
              <a:buSzPts val="3200"/>
            </a:pPr>
            <a:r>
              <a:rPr lang="ja-JP" altLang="en-US" sz="3200" b="1" dirty="0">
                <a:solidFill>
                  <a:srgbClr val="636366"/>
                </a:solidFill>
                <a:latin typeface="Meiryo"/>
                <a:ea typeface="Meiryo"/>
                <a:cs typeface="Meiryo"/>
                <a:sym typeface="Meiryo"/>
              </a:rPr>
              <a:t>なにを思い浮かべますか？</a:t>
            </a:r>
            <a:endParaRPr dirty="0"/>
          </a:p>
        </p:txBody>
      </p:sp>
      <p:sp>
        <p:nvSpPr>
          <p:cNvPr id="178" name="Google Shape;178;p61"/>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はじめに</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graphicFrame>
        <p:nvGraphicFramePr>
          <p:cNvPr id="559" name="Google Shape;559;p25"/>
          <p:cNvGraphicFramePr/>
          <p:nvPr>
            <p:extLst>
              <p:ext uri="{D42A27DB-BD31-4B8C-83A1-F6EECF244321}">
                <p14:modId xmlns:p14="http://schemas.microsoft.com/office/powerpoint/2010/main" val="695037989"/>
              </p:ext>
            </p:extLst>
          </p:nvPr>
        </p:nvGraphicFramePr>
        <p:xfrm>
          <a:off x="183370" y="1396999"/>
          <a:ext cx="8837900" cy="5040600"/>
        </p:xfrm>
        <a:graphic>
          <a:graphicData uri="http://schemas.openxmlformats.org/drawingml/2006/table">
            <a:tbl>
              <a:tblPr>
                <a:noFill/>
                <a:tableStyleId>{89347C2C-DAD7-43F4-9193-E2C889DE6400}</a:tableStyleId>
              </a:tblPr>
              <a:tblGrid>
                <a:gridCol w="4418950">
                  <a:extLst>
                    <a:ext uri="{9D8B030D-6E8A-4147-A177-3AD203B41FA5}">
                      <a16:colId xmlns:a16="http://schemas.microsoft.com/office/drawing/2014/main" val="20000"/>
                    </a:ext>
                  </a:extLst>
                </a:gridCol>
                <a:gridCol w="4418950">
                  <a:extLst>
                    <a:ext uri="{9D8B030D-6E8A-4147-A177-3AD203B41FA5}">
                      <a16:colId xmlns:a16="http://schemas.microsoft.com/office/drawing/2014/main" val="20001"/>
                    </a:ext>
                  </a:extLst>
                </a:gridCol>
              </a:tblGrid>
              <a:tr h="5027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dirty="0">
                          <a:solidFill>
                            <a:srgbClr val="636366"/>
                          </a:solidFill>
                          <a:latin typeface="Meiryo"/>
                          <a:ea typeface="Meiryo"/>
                          <a:cs typeface="Meiryo"/>
                          <a:sym typeface="Meiryo"/>
                        </a:rPr>
                        <a:t>企業のメリット</a:t>
                      </a:r>
                      <a:endParaRPr sz="1400" u="none" strike="noStrike" cap="none" dirty="0">
                        <a:solidFill>
                          <a:srgbClr val="636366"/>
                        </a:solidFill>
                      </a:endParaRPr>
                    </a:p>
                  </a:txBody>
                  <a:tcPr marL="91450" marR="91450" marT="45725" marB="45725" anchor="ctr">
                    <a:solidFill>
                      <a:srgbClr val="E1EFD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595959"/>
                          </a:solidFill>
                          <a:latin typeface="Meiryo"/>
                          <a:ea typeface="Meiryo"/>
                          <a:cs typeface="Meiryo"/>
                          <a:sym typeface="Meiryo"/>
                        </a:rPr>
                        <a:t>職場のメリット</a:t>
                      </a:r>
                      <a:endParaRPr sz="1400" u="none" strike="noStrike" cap="none">
                        <a:solidFill>
                          <a:srgbClr val="595959"/>
                        </a:solidFill>
                      </a:endParaRPr>
                    </a:p>
                  </a:txBody>
                  <a:tcPr marL="91450" marR="91450" marT="45725" marB="45725" anchor="ctr">
                    <a:solidFill>
                      <a:srgbClr val="E1EFD8"/>
                    </a:solidFill>
                  </a:tcPr>
                </a:tc>
                <a:extLst>
                  <a:ext uri="{0D108BD9-81ED-4DB2-BD59-A6C34878D82A}">
                    <a16:rowId xmlns:a16="http://schemas.microsoft.com/office/drawing/2014/main" val="10000"/>
                  </a:ext>
                </a:extLst>
              </a:tr>
              <a:tr h="2017600">
                <a:tc>
                  <a:txBody>
                    <a:bodyPr/>
                    <a:lstStyle/>
                    <a:p>
                      <a:pPr marL="0" marR="0" lvl="0" indent="0" algn="ctr" rtl="0">
                        <a:lnSpc>
                          <a:spcPct val="100000"/>
                        </a:lnSpc>
                        <a:spcBef>
                          <a:spcPts val="0"/>
                        </a:spcBef>
                        <a:spcAft>
                          <a:spcPts val="0"/>
                        </a:spcAft>
                        <a:buClr>
                          <a:srgbClr val="000000"/>
                        </a:buClr>
                        <a:buSzPts val="1800"/>
                        <a:buFont typeface="Arial"/>
                        <a:buNone/>
                      </a:pPr>
                      <a:endParaRPr sz="1800" b="0" u="none" strike="noStrike" cap="none">
                        <a:solidFill>
                          <a:srgbClr val="595959"/>
                        </a:solidFill>
                        <a:latin typeface="Meiryo"/>
                        <a:ea typeface="Meiryo"/>
                        <a:cs typeface="Meiryo"/>
                        <a:sym typeface="Meiryo"/>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endParaRPr sz="1800" b="0" u="none" strike="noStrike" cap="none" dirty="0">
                        <a:solidFill>
                          <a:srgbClr val="595959"/>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1"/>
                  </a:ext>
                </a:extLst>
              </a:tr>
              <a:tr h="5027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595959"/>
                          </a:solidFill>
                          <a:latin typeface="Meiryo"/>
                          <a:ea typeface="Meiryo"/>
                          <a:cs typeface="Meiryo"/>
                          <a:sym typeface="Meiryo"/>
                        </a:rPr>
                        <a:t>管理職のメリット</a:t>
                      </a:r>
                      <a:endParaRPr sz="1400" u="none" strike="noStrike" cap="none">
                        <a:solidFill>
                          <a:srgbClr val="595959"/>
                        </a:solidFill>
                      </a:endParaRPr>
                    </a:p>
                  </a:txBody>
                  <a:tcPr marL="91450" marR="91450" marT="45725" marB="45725" anchor="ctr">
                    <a:solidFill>
                      <a:srgbClr val="E1EFD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595959"/>
                          </a:solidFill>
                          <a:latin typeface="Meiryo"/>
                          <a:ea typeface="Meiryo"/>
                          <a:cs typeface="Meiryo"/>
                          <a:sym typeface="Meiryo"/>
                        </a:rPr>
                        <a:t>当事者のメリット</a:t>
                      </a:r>
                      <a:endParaRPr sz="1400" u="none" strike="noStrike" cap="none">
                        <a:solidFill>
                          <a:srgbClr val="595959"/>
                        </a:solidFill>
                      </a:endParaRPr>
                    </a:p>
                  </a:txBody>
                  <a:tcPr marL="91450" marR="91450" marT="45725" marB="45725" anchor="ctr">
                    <a:solidFill>
                      <a:srgbClr val="E1EFD8"/>
                    </a:solidFill>
                  </a:tcPr>
                </a:tc>
                <a:extLst>
                  <a:ext uri="{0D108BD9-81ED-4DB2-BD59-A6C34878D82A}">
                    <a16:rowId xmlns:a16="http://schemas.microsoft.com/office/drawing/2014/main" val="10002"/>
                  </a:ext>
                </a:extLst>
              </a:tr>
              <a:tr h="2017600">
                <a:tc>
                  <a:txBody>
                    <a:bodyPr/>
                    <a:lstStyle/>
                    <a:p>
                      <a:pPr marL="0" marR="0" lvl="0" indent="0" algn="ctr" rtl="0">
                        <a:lnSpc>
                          <a:spcPct val="100000"/>
                        </a:lnSpc>
                        <a:spcBef>
                          <a:spcPts val="0"/>
                        </a:spcBef>
                        <a:spcAft>
                          <a:spcPts val="0"/>
                        </a:spcAft>
                        <a:buClr>
                          <a:srgbClr val="000000"/>
                        </a:buClr>
                        <a:buSzPts val="1800"/>
                        <a:buFont typeface="Arial"/>
                        <a:buNone/>
                      </a:pPr>
                      <a:endParaRPr sz="1800" b="0" u="none" strike="noStrike" cap="none">
                        <a:solidFill>
                          <a:srgbClr val="636366"/>
                        </a:solidFill>
                        <a:latin typeface="Meiryo"/>
                        <a:ea typeface="Meiryo"/>
                        <a:cs typeface="Meiryo"/>
                        <a:sym typeface="Meiryo"/>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endParaRPr sz="1800" b="0"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560" name="Google Shape;560;p25"/>
          <p:cNvSpPr txBox="1"/>
          <p:nvPr/>
        </p:nvSpPr>
        <p:spPr>
          <a:xfrm>
            <a:off x="183373" y="935337"/>
            <a:ext cx="8503429" cy="461665"/>
          </a:xfrm>
          <a:prstGeom prst="rect">
            <a:avLst/>
          </a:prstGeom>
          <a:noFill/>
          <a:ln>
            <a:noFill/>
          </a:ln>
        </p:spPr>
        <p:txBody>
          <a:bodyPr spcFirstLastPara="1" wrap="square" lIns="91425" tIns="45700" rIns="91425" bIns="45700" anchor="t" anchorCtr="0">
            <a:spAutoFit/>
          </a:bodyPr>
          <a:lstStyle/>
          <a:p>
            <a:pPr algn="ctr">
              <a:buSzPts val="2400"/>
            </a:pPr>
            <a:r>
              <a:rPr lang="ja-JP" altLang="en-US" sz="2400" b="1" dirty="0">
                <a:solidFill>
                  <a:srgbClr val="636366"/>
                </a:solidFill>
                <a:latin typeface="Meiryo"/>
                <a:ea typeface="Meiryo"/>
                <a:cs typeface="Meiryo"/>
                <a:sym typeface="Meiryo"/>
              </a:rPr>
              <a:t>半年間の育業がもたらすメリットを考える</a:t>
            </a:r>
            <a:endParaRPr dirty="0"/>
          </a:p>
        </p:txBody>
      </p:sp>
      <p:sp>
        <p:nvSpPr>
          <p:cNvPr id="561" name="Google Shape;561;p25"/>
          <p:cNvSpPr/>
          <p:nvPr/>
        </p:nvSpPr>
        <p:spPr>
          <a:xfrm>
            <a:off x="6735261" y="5571467"/>
            <a:ext cx="2350438" cy="976621"/>
          </a:xfrm>
          <a:prstGeom prst="roundRect">
            <a:avLst>
              <a:gd name="adj" fmla="val 16667"/>
            </a:avLst>
          </a:prstGeom>
          <a:solidFill>
            <a:srgbClr val="46B85F"/>
          </a:solidFill>
          <a:ln>
            <a:noFill/>
          </a:ln>
        </p:spPr>
        <p:txBody>
          <a:bodyPr spcFirstLastPara="1" wrap="square" lIns="91425" tIns="45700" rIns="91425" bIns="45700" anchor="t" anchorCtr="0">
            <a:noAutofit/>
          </a:bodyPr>
          <a:lstStyle/>
          <a:p>
            <a:pPr algn="ctr">
              <a:buSzPts val="1400"/>
            </a:pPr>
            <a:r>
              <a:rPr lang="ja-JP" altLang="en-US" b="1">
                <a:solidFill>
                  <a:schemeClr val="lt1"/>
                </a:solidFill>
                <a:latin typeface="Meiryo"/>
                <a:ea typeface="Meiryo"/>
                <a:cs typeface="Meiryo"/>
                <a:sym typeface="Meiryo"/>
              </a:rPr>
              <a:t>個人ワーク</a:t>
            </a:r>
            <a:r>
              <a:rPr lang="en-US" altLang="ja-JP" sz="6600" b="1">
                <a:solidFill>
                  <a:schemeClr val="lt1"/>
                </a:solidFill>
                <a:latin typeface="Meiryo"/>
                <a:ea typeface="Meiryo"/>
                <a:cs typeface="Meiryo"/>
                <a:sym typeface="Meiryo"/>
              </a:rPr>
              <a:t>5</a:t>
            </a:r>
            <a:r>
              <a:rPr lang="ja-JP" altLang="en-US" b="1">
                <a:solidFill>
                  <a:schemeClr val="lt1"/>
                </a:solidFill>
                <a:latin typeface="Meiryo"/>
                <a:ea typeface="Meiryo"/>
                <a:cs typeface="Meiryo"/>
                <a:sym typeface="Meiryo"/>
              </a:rPr>
              <a:t>分</a:t>
            </a:r>
            <a:endParaRPr/>
          </a:p>
        </p:txBody>
      </p:sp>
      <p:sp>
        <p:nvSpPr>
          <p:cNvPr id="562" name="Google Shape;562;p25"/>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1-2-2</a:t>
            </a:r>
            <a:r>
              <a:rPr lang="ja-JP" altLang="en-US" sz="2400" b="1" dirty="0">
                <a:solidFill>
                  <a:srgbClr val="636366"/>
                </a:solidFill>
                <a:latin typeface="Meiryo"/>
                <a:ea typeface="Meiryo"/>
                <a:cs typeface="Meiryo"/>
                <a:sym typeface="Meiryo"/>
              </a:rPr>
              <a:t>　ワークシート</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aphicFrame>
        <p:nvGraphicFramePr>
          <p:cNvPr id="569" name="Google Shape;569;p26"/>
          <p:cNvGraphicFramePr/>
          <p:nvPr>
            <p:extLst>
              <p:ext uri="{D42A27DB-BD31-4B8C-83A1-F6EECF244321}">
                <p14:modId xmlns:p14="http://schemas.microsoft.com/office/powerpoint/2010/main" val="3904086022"/>
              </p:ext>
            </p:extLst>
          </p:nvPr>
        </p:nvGraphicFramePr>
        <p:xfrm>
          <a:off x="183370" y="1396999"/>
          <a:ext cx="8837900" cy="5040600"/>
        </p:xfrm>
        <a:graphic>
          <a:graphicData uri="http://schemas.openxmlformats.org/drawingml/2006/table">
            <a:tbl>
              <a:tblPr>
                <a:noFill/>
                <a:tableStyleId>{89347C2C-DAD7-43F4-9193-E2C889DE6400}</a:tableStyleId>
              </a:tblPr>
              <a:tblGrid>
                <a:gridCol w="4418950">
                  <a:extLst>
                    <a:ext uri="{9D8B030D-6E8A-4147-A177-3AD203B41FA5}">
                      <a16:colId xmlns:a16="http://schemas.microsoft.com/office/drawing/2014/main" val="20000"/>
                    </a:ext>
                  </a:extLst>
                </a:gridCol>
                <a:gridCol w="4418950">
                  <a:extLst>
                    <a:ext uri="{9D8B030D-6E8A-4147-A177-3AD203B41FA5}">
                      <a16:colId xmlns:a16="http://schemas.microsoft.com/office/drawing/2014/main" val="20001"/>
                    </a:ext>
                  </a:extLst>
                </a:gridCol>
              </a:tblGrid>
              <a:tr h="5027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595959"/>
                          </a:solidFill>
                          <a:latin typeface="Meiryo"/>
                          <a:ea typeface="Meiryo"/>
                          <a:cs typeface="Meiryo"/>
                          <a:sym typeface="Meiryo"/>
                        </a:rPr>
                        <a:t>企業のメリット</a:t>
                      </a:r>
                      <a:endParaRPr sz="1400" u="none" strike="noStrike" cap="none">
                        <a:solidFill>
                          <a:srgbClr val="595959"/>
                        </a:solidFill>
                      </a:endParaRPr>
                    </a:p>
                  </a:txBody>
                  <a:tcPr marL="91450" marR="91450" marT="45725" marB="45725" anchor="ctr">
                    <a:solidFill>
                      <a:srgbClr val="E1EFD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595959"/>
                          </a:solidFill>
                          <a:latin typeface="Meiryo"/>
                          <a:ea typeface="Meiryo"/>
                          <a:cs typeface="Meiryo"/>
                          <a:sym typeface="Meiryo"/>
                        </a:rPr>
                        <a:t>職場のメリット</a:t>
                      </a:r>
                      <a:endParaRPr sz="1400" u="none" strike="noStrike" cap="none">
                        <a:solidFill>
                          <a:srgbClr val="595959"/>
                        </a:solidFill>
                      </a:endParaRPr>
                    </a:p>
                  </a:txBody>
                  <a:tcPr marL="91450" marR="91450" marT="45725" marB="45725" anchor="ctr">
                    <a:solidFill>
                      <a:srgbClr val="E1EFD8"/>
                    </a:solidFill>
                  </a:tcPr>
                </a:tc>
                <a:extLst>
                  <a:ext uri="{0D108BD9-81ED-4DB2-BD59-A6C34878D82A}">
                    <a16:rowId xmlns:a16="http://schemas.microsoft.com/office/drawing/2014/main" val="10000"/>
                  </a:ext>
                </a:extLst>
              </a:tr>
              <a:tr h="2017600">
                <a:tc>
                  <a:txBody>
                    <a:bodyPr/>
                    <a:lstStyle/>
                    <a:p>
                      <a:pPr marL="0" marR="0" lvl="0" indent="0" algn="l" rtl="0">
                        <a:lnSpc>
                          <a:spcPct val="100000"/>
                        </a:lnSpc>
                        <a:spcBef>
                          <a:spcPts val="0"/>
                        </a:spcBef>
                        <a:spcAft>
                          <a:spcPts val="0"/>
                        </a:spcAft>
                        <a:buClr>
                          <a:srgbClr val="000000"/>
                        </a:buClr>
                        <a:buSzPts val="1800"/>
                        <a:buFont typeface="Arial"/>
                        <a:buNone/>
                      </a:pPr>
                      <a:r>
                        <a:rPr lang="ja-JP" sz="1800" b="0" u="none" strike="noStrike" cap="none">
                          <a:solidFill>
                            <a:srgbClr val="595959"/>
                          </a:solidFill>
                          <a:latin typeface="Meiryo"/>
                          <a:ea typeface="Meiryo"/>
                          <a:cs typeface="Meiryo"/>
                          <a:sym typeface="Meiryo"/>
                        </a:rPr>
                        <a:t>●外部評価が上がる</a:t>
                      </a:r>
                      <a:endParaRPr sz="1800" b="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u="none" strike="noStrike" cap="none">
                          <a:solidFill>
                            <a:srgbClr val="595959"/>
                          </a:solidFill>
                          <a:latin typeface="Meiryo"/>
                          <a:ea typeface="Meiryo"/>
                          <a:cs typeface="Meiryo"/>
                          <a:sym typeface="Meiryo"/>
                        </a:rPr>
                        <a:t>●人材が集まる</a:t>
                      </a:r>
                      <a:endParaRPr sz="1800" b="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u="none" strike="noStrike" cap="none">
                          <a:solidFill>
                            <a:srgbClr val="595959"/>
                          </a:solidFill>
                          <a:latin typeface="Meiryo"/>
                          <a:ea typeface="Meiryo"/>
                          <a:cs typeface="Meiryo"/>
                          <a:sym typeface="Meiryo"/>
                        </a:rPr>
                        <a:t>●イノベーションが起きる</a:t>
                      </a:r>
                      <a:endParaRPr sz="1800" b="0" u="none" strike="noStrike" cap="none">
                        <a:solidFill>
                          <a:srgbClr val="595959"/>
                        </a:solidFill>
                        <a:latin typeface="Meiryo"/>
                        <a:ea typeface="Meiryo"/>
                        <a:cs typeface="Meiryo"/>
                        <a:sym typeface="Meiry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ja-JP" sz="1800" b="0" u="none" strike="noStrike" cap="none" dirty="0">
                          <a:solidFill>
                            <a:srgbClr val="595959"/>
                          </a:solidFill>
                          <a:latin typeface="Meiryo"/>
                          <a:ea typeface="Meiryo"/>
                          <a:cs typeface="Meiryo"/>
                          <a:sym typeface="Meiryo"/>
                        </a:rPr>
                        <a:t>●業務の見える化</a:t>
                      </a:r>
                      <a:endParaRPr sz="1800" b="0" u="none" strike="noStrike" cap="none" dirty="0">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u="none" strike="noStrike" cap="none" dirty="0">
                          <a:solidFill>
                            <a:srgbClr val="595959"/>
                          </a:solidFill>
                          <a:latin typeface="Meiryo"/>
                          <a:ea typeface="Meiryo"/>
                          <a:cs typeface="Meiryo"/>
                          <a:sym typeface="Meiryo"/>
                        </a:rPr>
                        <a:t>●同僚へのナレッジ・育成</a:t>
                      </a:r>
                      <a:endParaRPr sz="1400" u="none" strike="noStrike" cap="none" dirty="0">
                        <a:solidFill>
                          <a:srgbClr val="595959"/>
                        </a:solidFill>
                      </a:endParaRPr>
                    </a:p>
                  </a:txBody>
                  <a:tcPr marL="91450" marR="91450" marT="45725" marB="45725"/>
                </a:tc>
                <a:extLst>
                  <a:ext uri="{0D108BD9-81ED-4DB2-BD59-A6C34878D82A}">
                    <a16:rowId xmlns:a16="http://schemas.microsoft.com/office/drawing/2014/main" val="10001"/>
                  </a:ext>
                </a:extLst>
              </a:tr>
              <a:tr h="5027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595959"/>
                          </a:solidFill>
                          <a:latin typeface="Meiryo"/>
                          <a:ea typeface="Meiryo"/>
                          <a:cs typeface="Meiryo"/>
                          <a:sym typeface="Meiryo"/>
                        </a:rPr>
                        <a:t>管理職のメリット</a:t>
                      </a:r>
                      <a:endParaRPr sz="1400" u="none" strike="noStrike" cap="none">
                        <a:solidFill>
                          <a:srgbClr val="595959"/>
                        </a:solidFill>
                      </a:endParaRPr>
                    </a:p>
                  </a:txBody>
                  <a:tcPr marL="91450" marR="91450" marT="45725" marB="45725" anchor="ctr">
                    <a:solidFill>
                      <a:srgbClr val="E1EFD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595959"/>
                          </a:solidFill>
                          <a:latin typeface="Meiryo"/>
                          <a:ea typeface="Meiryo"/>
                          <a:cs typeface="Meiryo"/>
                          <a:sym typeface="Meiryo"/>
                        </a:rPr>
                        <a:t>当事者のメリット</a:t>
                      </a:r>
                      <a:endParaRPr sz="1400" u="none" strike="noStrike" cap="none">
                        <a:solidFill>
                          <a:srgbClr val="595959"/>
                        </a:solidFill>
                      </a:endParaRPr>
                    </a:p>
                  </a:txBody>
                  <a:tcPr marL="91450" marR="91450" marT="45725" marB="45725" anchor="ctr">
                    <a:solidFill>
                      <a:srgbClr val="E1EFD8"/>
                    </a:solidFill>
                  </a:tcPr>
                </a:tc>
                <a:extLst>
                  <a:ext uri="{0D108BD9-81ED-4DB2-BD59-A6C34878D82A}">
                    <a16:rowId xmlns:a16="http://schemas.microsoft.com/office/drawing/2014/main" val="10002"/>
                  </a:ext>
                </a:extLst>
              </a:tr>
              <a:tr h="2017600">
                <a:tc>
                  <a:txBody>
                    <a:bodyPr/>
                    <a:lstStyle/>
                    <a:p>
                      <a:pPr marL="0" marR="0" lvl="0" indent="0" algn="l" rtl="0">
                        <a:lnSpc>
                          <a:spcPct val="100000"/>
                        </a:lnSpc>
                        <a:spcBef>
                          <a:spcPts val="0"/>
                        </a:spcBef>
                        <a:spcAft>
                          <a:spcPts val="0"/>
                        </a:spcAft>
                        <a:buClr>
                          <a:srgbClr val="000000"/>
                        </a:buClr>
                        <a:buSzPts val="1800"/>
                        <a:buFont typeface="Arial"/>
                        <a:buNone/>
                      </a:pPr>
                      <a:r>
                        <a:rPr lang="ja-JP" sz="1800" b="0" u="none" strike="noStrike" cap="none">
                          <a:solidFill>
                            <a:srgbClr val="636366"/>
                          </a:solidFill>
                          <a:latin typeface="Meiryo"/>
                          <a:ea typeface="Meiryo"/>
                          <a:cs typeface="Meiryo"/>
                          <a:sym typeface="Meiryo"/>
                        </a:rPr>
                        <a:t>●チームワーク醸成</a:t>
                      </a:r>
                      <a:endParaRPr sz="1800" b="0" u="none" strike="noStrike" cap="none">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u="none" strike="noStrike" cap="none">
                          <a:solidFill>
                            <a:srgbClr val="636366"/>
                          </a:solidFill>
                          <a:latin typeface="Meiryo"/>
                          <a:ea typeface="Meiryo"/>
                          <a:cs typeface="Meiryo"/>
                          <a:sym typeface="Meiryo"/>
                        </a:rPr>
                        <a:t>●育児が理由で離職者がなくなる</a:t>
                      </a:r>
                      <a:endParaRPr sz="1800" b="0" u="none" strike="noStrike" cap="none">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800" b="0" u="none" strike="noStrike" cap="none">
                        <a:solidFill>
                          <a:srgbClr val="636366"/>
                        </a:solidFill>
                        <a:latin typeface="Meiryo"/>
                        <a:ea typeface="Meiryo"/>
                        <a:cs typeface="Meiryo"/>
                        <a:sym typeface="Meiryo"/>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ja-JP" sz="1800" b="0" u="none" strike="noStrike" cap="none" dirty="0">
                          <a:solidFill>
                            <a:srgbClr val="636366"/>
                          </a:solidFill>
                          <a:latin typeface="Meiryo"/>
                          <a:ea typeface="Meiryo"/>
                          <a:cs typeface="Meiryo"/>
                          <a:sym typeface="Meiryo"/>
                        </a:rPr>
                        <a:t>●</a:t>
                      </a:r>
                      <a:r>
                        <a:rPr lang="ja-JP" altLang="en-US" sz="1800" b="0" u="none" strike="noStrike" cap="none" dirty="0">
                          <a:solidFill>
                            <a:srgbClr val="636366"/>
                          </a:solidFill>
                          <a:latin typeface="Meiryo"/>
                          <a:ea typeface="Meiryo"/>
                          <a:cs typeface="Meiryo"/>
                          <a:sym typeface="Meiryo"/>
                        </a:rPr>
                        <a:t>子供と貴重な時間を過ごせる</a:t>
                      </a:r>
                      <a:endParaRPr lang="en-US" altLang="ja-JP" sz="1800" b="0"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altLang="ja-JP" sz="1800" b="0" u="none" strike="noStrike" cap="none" dirty="0">
                          <a:solidFill>
                            <a:srgbClr val="636366"/>
                          </a:solidFill>
                          <a:latin typeface="Meiryo"/>
                          <a:ea typeface="Meiryo"/>
                          <a:cs typeface="Meiryo"/>
                          <a:sym typeface="Meiryo"/>
                        </a:rPr>
                        <a:t>●</a:t>
                      </a:r>
                      <a:r>
                        <a:rPr lang="ja-JP" sz="1800" b="0" u="none" strike="noStrike" cap="none" dirty="0">
                          <a:solidFill>
                            <a:srgbClr val="636366"/>
                          </a:solidFill>
                          <a:latin typeface="Meiryo"/>
                          <a:ea typeface="Meiryo"/>
                          <a:cs typeface="Meiryo"/>
                          <a:sym typeface="Meiryo"/>
                        </a:rPr>
                        <a:t>新しい視点の獲得</a:t>
                      </a:r>
                      <a:endParaRPr sz="1800" b="0"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r>
                        <a:rPr lang="ja-JP" sz="1800" b="0" u="none" strike="noStrike" cap="none" dirty="0">
                          <a:solidFill>
                            <a:srgbClr val="636366"/>
                          </a:solidFill>
                          <a:latin typeface="Meiryo"/>
                          <a:ea typeface="Meiryo"/>
                          <a:cs typeface="Meiryo"/>
                          <a:sym typeface="Meiryo"/>
                        </a:rPr>
                        <a:t>●仕事へのモチベーションのアップ</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570" name="Google Shape;570;p26"/>
          <p:cNvSpPr txBox="1"/>
          <p:nvPr/>
        </p:nvSpPr>
        <p:spPr>
          <a:xfrm>
            <a:off x="183373" y="935337"/>
            <a:ext cx="8503429" cy="461665"/>
          </a:xfrm>
          <a:prstGeom prst="rect">
            <a:avLst/>
          </a:prstGeom>
          <a:noFill/>
          <a:ln>
            <a:noFill/>
          </a:ln>
        </p:spPr>
        <p:txBody>
          <a:bodyPr spcFirstLastPara="1" wrap="square" lIns="91425" tIns="45700" rIns="91425" bIns="45700" anchor="t" anchorCtr="0">
            <a:spAutoFit/>
          </a:bodyPr>
          <a:lstStyle/>
          <a:p>
            <a:pPr algn="ctr">
              <a:buSzPts val="2400"/>
            </a:pPr>
            <a:r>
              <a:rPr lang="ja-JP" altLang="en-US" sz="2400" b="1">
                <a:solidFill>
                  <a:srgbClr val="636366"/>
                </a:solidFill>
                <a:latin typeface="Meiryo"/>
                <a:ea typeface="Meiryo"/>
                <a:cs typeface="Meiryo"/>
                <a:sym typeface="Meiryo"/>
              </a:rPr>
              <a:t>半年間の育業がもたらすメリットを考える</a:t>
            </a:r>
            <a:endParaRPr/>
          </a:p>
        </p:txBody>
      </p:sp>
      <p:sp>
        <p:nvSpPr>
          <p:cNvPr id="571" name="Google Shape;571;p26"/>
          <p:cNvSpPr/>
          <p:nvPr/>
        </p:nvSpPr>
        <p:spPr>
          <a:xfrm>
            <a:off x="8063905" y="935334"/>
            <a:ext cx="957359" cy="417310"/>
          </a:xfrm>
          <a:prstGeom prst="roundRect">
            <a:avLst>
              <a:gd name="adj" fmla="val 16667"/>
            </a:avLst>
          </a:prstGeom>
          <a:solidFill>
            <a:srgbClr val="46B85F"/>
          </a:solidFill>
          <a:ln>
            <a:noFill/>
          </a:ln>
        </p:spPr>
        <p:txBody>
          <a:bodyPr spcFirstLastPara="1" wrap="square" lIns="91425" tIns="45700" rIns="91425" bIns="45700" anchor="ctr" anchorCtr="0">
            <a:noAutofit/>
          </a:bodyPr>
          <a:lstStyle/>
          <a:p>
            <a:pPr algn="ctr">
              <a:buSzPts val="1600"/>
            </a:pPr>
            <a:r>
              <a:rPr lang="ja-JP" altLang="en-US" sz="1600" b="1">
                <a:solidFill>
                  <a:schemeClr val="lt1"/>
                </a:solidFill>
                <a:latin typeface="Meiryo"/>
                <a:ea typeface="Meiryo"/>
                <a:cs typeface="Meiryo"/>
                <a:sym typeface="Meiryo"/>
              </a:rPr>
              <a:t>記入例</a:t>
            </a:r>
            <a:endParaRPr/>
          </a:p>
        </p:txBody>
      </p:sp>
      <p:sp>
        <p:nvSpPr>
          <p:cNvPr id="572" name="Google Shape;572;p26"/>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1-2-3</a:t>
            </a:r>
            <a:r>
              <a:rPr lang="ja-JP" altLang="en-US" sz="2400" b="1" dirty="0">
                <a:solidFill>
                  <a:srgbClr val="636366"/>
                </a:solidFill>
                <a:latin typeface="Meiryo"/>
                <a:ea typeface="Meiryo"/>
                <a:cs typeface="Meiryo"/>
                <a:sym typeface="Meiryo"/>
              </a:rPr>
              <a:t>　ワークシート</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3"/>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1-2-4</a:t>
            </a:r>
            <a:r>
              <a:rPr lang="ja-JP" altLang="en-US" sz="2400" b="1" dirty="0">
                <a:solidFill>
                  <a:srgbClr val="636366"/>
                </a:solidFill>
                <a:latin typeface="Meiryo"/>
                <a:ea typeface="Meiryo"/>
                <a:cs typeface="Meiryo"/>
                <a:sym typeface="Meiryo"/>
              </a:rPr>
              <a:t>　ワーク</a:t>
            </a:r>
            <a:endParaRPr dirty="0"/>
          </a:p>
        </p:txBody>
      </p:sp>
      <p:sp>
        <p:nvSpPr>
          <p:cNvPr id="579" name="Google Shape;579;p83"/>
          <p:cNvSpPr txBox="1"/>
          <p:nvPr/>
        </p:nvSpPr>
        <p:spPr>
          <a:xfrm>
            <a:off x="1268659" y="2782671"/>
            <a:ext cx="6606685" cy="646331"/>
          </a:xfrm>
          <a:prstGeom prst="rect">
            <a:avLst/>
          </a:prstGeom>
          <a:noFill/>
          <a:ln>
            <a:noFill/>
          </a:ln>
        </p:spPr>
        <p:txBody>
          <a:bodyPr spcFirstLastPara="1" wrap="square" lIns="91425" tIns="45700" rIns="91425" bIns="45700" anchor="t" anchorCtr="0">
            <a:spAutoFit/>
          </a:bodyPr>
          <a:lstStyle/>
          <a:p>
            <a:pPr algn="ctr">
              <a:buSzPts val="3600"/>
            </a:pPr>
            <a:r>
              <a:rPr lang="en-US" altLang="ja-JP" sz="3600" b="1" dirty="0">
                <a:solidFill>
                  <a:srgbClr val="636366"/>
                </a:solidFill>
                <a:latin typeface="Meiryo"/>
                <a:ea typeface="Meiryo"/>
                <a:cs typeface="Meiryo"/>
                <a:sym typeface="Meiryo"/>
              </a:rPr>
              <a:t>【</a:t>
            </a:r>
            <a:r>
              <a:rPr lang="ja-JP" altLang="en-US" sz="3600" b="1" dirty="0">
                <a:solidFill>
                  <a:srgbClr val="636366"/>
                </a:solidFill>
                <a:latin typeface="Meiryo"/>
                <a:ea typeface="Meiryo"/>
                <a:cs typeface="Meiryo"/>
                <a:sym typeface="Meiryo"/>
              </a:rPr>
              <a:t>グループ共有</a:t>
            </a:r>
            <a:r>
              <a:rPr lang="en-US" altLang="ja-JP" sz="3600" b="1" dirty="0">
                <a:solidFill>
                  <a:srgbClr val="636366"/>
                </a:solidFill>
                <a:latin typeface="Meiryo"/>
                <a:ea typeface="Meiryo"/>
                <a:cs typeface="Meiryo"/>
                <a:sym typeface="Meiryo"/>
              </a:rPr>
              <a:t>】</a:t>
            </a:r>
            <a:endParaRPr sz="3600" b="1" dirty="0">
              <a:solidFill>
                <a:srgbClr val="636366"/>
              </a:solidFill>
              <a:latin typeface="Meiryo"/>
              <a:ea typeface="Meiryo"/>
              <a:cs typeface="Meiryo"/>
              <a:sym typeface="Meiryo"/>
            </a:endParaRPr>
          </a:p>
        </p:txBody>
      </p:sp>
      <p:sp>
        <p:nvSpPr>
          <p:cNvPr id="580" name="Google Shape;580;p83"/>
          <p:cNvSpPr/>
          <p:nvPr/>
        </p:nvSpPr>
        <p:spPr>
          <a:xfrm>
            <a:off x="2922536" y="4368632"/>
            <a:ext cx="3298926" cy="976621"/>
          </a:xfrm>
          <a:prstGeom prst="roundRect">
            <a:avLst>
              <a:gd name="adj" fmla="val 16667"/>
            </a:avLst>
          </a:prstGeom>
          <a:solidFill>
            <a:srgbClr val="46B85F"/>
          </a:solidFill>
          <a:ln>
            <a:noFill/>
          </a:ln>
        </p:spPr>
        <p:txBody>
          <a:bodyPr spcFirstLastPara="1" wrap="square" lIns="91425" tIns="45700" rIns="91425" bIns="45700" anchor="t" anchorCtr="0">
            <a:noAutofit/>
          </a:bodyPr>
          <a:lstStyle/>
          <a:p>
            <a:pPr algn="ctr">
              <a:buSzPts val="1400"/>
            </a:pPr>
            <a:r>
              <a:rPr lang="ja-JP" altLang="en-US" b="1" dirty="0">
                <a:solidFill>
                  <a:schemeClr val="lt1"/>
                </a:solidFill>
                <a:latin typeface="Meiryo"/>
                <a:ea typeface="Meiryo"/>
                <a:cs typeface="Meiryo"/>
                <a:sym typeface="Meiryo"/>
              </a:rPr>
              <a:t>グループ共有</a:t>
            </a:r>
            <a:r>
              <a:rPr lang="en-US" altLang="ja-JP" sz="6600" b="1" dirty="0">
                <a:solidFill>
                  <a:schemeClr val="lt1"/>
                </a:solidFill>
                <a:latin typeface="Meiryo"/>
                <a:ea typeface="Meiryo"/>
                <a:cs typeface="Meiryo"/>
                <a:sym typeface="Meiryo"/>
              </a:rPr>
              <a:t>10</a:t>
            </a:r>
            <a:r>
              <a:rPr lang="ja-JP" altLang="en-US" b="1" dirty="0">
                <a:solidFill>
                  <a:schemeClr val="lt1"/>
                </a:solidFill>
                <a:latin typeface="Meiryo"/>
                <a:ea typeface="Meiryo"/>
                <a:cs typeface="Meiryo"/>
                <a:sym typeface="Meiryo"/>
              </a:rPr>
              <a:t>分</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4"/>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1-2-5</a:t>
            </a:r>
            <a:r>
              <a:rPr lang="ja-JP" altLang="en-US" sz="2400" b="1" dirty="0">
                <a:solidFill>
                  <a:srgbClr val="636366"/>
                </a:solidFill>
                <a:latin typeface="Meiryo"/>
                <a:ea typeface="Meiryo"/>
                <a:cs typeface="Meiryo"/>
                <a:sym typeface="Meiryo"/>
              </a:rPr>
              <a:t>　ワーク</a:t>
            </a:r>
            <a:endParaRPr dirty="0"/>
          </a:p>
        </p:txBody>
      </p:sp>
      <p:sp>
        <p:nvSpPr>
          <p:cNvPr id="587" name="Google Shape;587;p84"/>
          <p:cNvSpPr txBox="1"/>
          <p:nvPr/>
        </p:nvSpPr>
        <p:spPr>
          <a:xfrm>
            <a:off x="1268659" y="2782671"/>
            <a:ext cx="6606685" cy="646331"/>
          </a:xfrm>
          <a:prstGeom prst="rect">
            <a:avLst/>
          </a:prstGeom>
          <a:noFill/>
          <a:ln>
            <a:noFill/>
          </a:ln>
        </p:spPr>
        <p:txBody>
          <a:bodyPr spcFirstLastPara="1" wrap="square" lIns="91425" tIns="45700" rIns="91425" bIns="45700" anchor="t" anchorCtr="0">
            <a:spAutoFit/>
          </a:bodyPr>
          <a:lstStyle/>
          <a:p>
            <a:pPr algn="ctr">
              <a:buSzPts val="3600"/>
            </a:pPr>
            <a:r>
              <a:rPr lang="en-US" altLang="ja-JP" sz="3600" b="1" dirty="0">
                <a:solidFill>
                  <a:srgbClr val="636366"/>
                </a:solidFill>
                <a:latin typeface="Meiryo"/>
                <a:ea typeface="Meiryo"/>
                <a:cs typeface="Meiryo"/>
                <a:sym typeface="Meiryo"/>
              </a:rPr>
              <a:t>【</a:t>
            </a:r>
            <a:r>
              <a:rPr lang="ja-JP" altLang="en-US" sz="3600" b="1" dirty="0">
                <a:solidFill>
                  <a:srgbClr val="636366"/>
                </a:solidFill>
                <a:latin typeface="Meiryo"/>
                <a:ea typeface="Meiryo"/>
                <a:cs typeface="Meiryo"/>
                <a:sym typeface="Meiryo"/>
              </a:rPr>
              <a:t>全体共有</a:t>
            </a:r>
            <a:r>
              <a:rPr lang="en-US" altLang="ja-JP" sz="3600" b="1" dirty="0">
                <a:solidFill>
                  <a:srgbClr val="636366"/>
                </a:solidFill>
                <a:latin typeface="Meiryo"/>
                <a:ea typeface="Meiryo"/>
                <a:cs typeface="Meiryo"/>
                <a:sym typeface="Meiryo"/>
              </a:rPr>
              <a:t>】</a:t>
            </a:r>
            <a:endParaRPr sz="3600" b="1" dirty="0">
              <a:solidFill>
                <a:srgbClr val="636366"/>
              </a:solidFill>
              <a:latin typeface="Meiryo"/>
              <a:ea typeface="Meiryo"/>
              <a:cs typeface="Meiryo"/>
              <a:sym typeface="Meiryo"/>
            </a:endParaRPr>
          </a:p>
        </p:txBody>
      </p:sp>
      <p:pic>
        <p:nvPicPr>
          <p:cNvPr id="6" name="図 5">
            <a:extLst>
              <a:ext uri="{FF2B5EF4-FFF2-40B4-BE49-F238E27FC236}">
                <a16:creationId xmlns:a16="http://schemas.microsoft.com/office/drawing/2014/main" id="{E4378775-931A-451E-A908-82269848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94" y="4402728"/>
            <a:ext cx="3709410" cy="14155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4" name="Google Shape;593;p85"/>
          <p:cNvSpPr txBox="1"/>
          <p:nvPr/>
        </p:nvSpPr>
        <p:spPr>
          <a:xfrm>
            <a:off x="2537317" y="3105855"/>
            <a:ext cx="6606685" cy="646290"/>
          </a:xfrm>
          <a:prstGeom prst="rect">
            <a:avLst/>
          </a:prstGeom>
          <a:noFill/>
          <a:ln>
            <a:noFill/>
          </a:ln>
        </p:spPr>
        <p:txBody>
          <a:bodyPr spcFirstLastPara="1" wrap="square" lIns="91425" tIns="45700" rIns="91425" bIns="45700" anchor="t" anchorCtr="0">
            <a:spAutoFit/>
          </a:bodyPr>
          <a:lstStyle/>
          <a:p>
            <a:pPr>
              <a:buSzPts val="2400"/>
              <a:defRPr/>
            </a:pPr>
            <a:r>
              <a:rPr lang="ja-JP" altLang="en-US" sz="3600" b="1" dirty="0">
                <a:solidFill>
                  <a:srgbClr val="636366"/>
                </a:solidFill>
                <a:latin typeface="Meiryo"/>
                <a:ea typeface="Meiryo"/>
                <a:cs typeface="Meiryo"/>
                <a:sym typeface="Meiryo"/>
              </a:rPr>
              <a:t>なぜ今「育業」か</a:t>
            </a:r>
            <a:endParaRPr lang="en-US" altLang="ja-JP" sz="3600" b="1" dirty="0">
              <a:solidFill>
                <a:srgbClr val="636366"/>
              </a:solidFill>
              <a:latin typeface="Meiryo"/>
              <a:ea typeface="Meiryo"/>
              <a:cs typeface="Meiryo"/>
              <a:sym typeface="Meiryo"/>
            </a:endParaRPr>
          </a:p>
        </p:txBody>
      </p:sp>
    </p:spTree>
    <p:extLst>
      <p:ext uri="{BB962C8B-B14F-4D97-AF65-F5344CB8AC3E}">
        <p14:creationId xmlns:p14="http://schemas.microsoft.com/office/powerpoint/2010/main" val="73603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8"/>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1-3-1</a:t>
            </a:r>
            <a:r>
              <a:rPr lang="ja-JP" altLang="en-US" sz="2400" b="1" dirty="0">
                <a:solidFill>
                  <a:srgbClr val="636366"/>
                </a:solidFill>
                <a:latin typeface="Meiryo"/>
                <a:ea typeface="Meiryo"/>
                <a:cs typeface="Meiryo"/>
                <a:sym typeface="Meiryo"/>
              </a:rPr>
              <a:t>　なぜ今「育業」か</a:t>
            </a:r>
            <a:endParaRPr dirty="0"/>
          </a:p>
        </p:txBody>
      </p:sp>
      <p:sp>
        <p:nvSpPr>
          <p:cNvPr id="600" name="Google Shape;600;p28"/>
          <p:cNvSpPr txBox="1"/>
          <p:nvPr/>
        </p:nvSpPr>
        <p:spPr>
          <a:xfrm>
            <a:off x="167117" y="1628226"/>
            <a:ext cx="8503429" cy="46162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636366"/>
                </a:solidFill>
                <a:latin typeface="Meiryo"/>
                <a:ea typeface="Meiryo"/>
                <a:cs typeface="Meiryo"/>
                <a:sym typeface="Meiryo"/>
              </a:rPr>
              <a:t>「育業」のメリット</a:t>
            </a:r>
            <a:endParaRPr dirty="0"/>
          </a:p>
        </p:txBody>
      </p:sp>
      <p:sp>
        <p:nvSpPr>
          <p:cNvPr id="601" name="Google Shape;601;p28"/>
          <p:cNvSpPr/>
          <p:nvPr/>
        </p:nvSpPr>
        <p:spPr>
          <a:xfrm>
            <a:off x="617213" y="2172813"/>
            <a:ext cx="3729898" cy="807977"/>
          </a:xfrm>
          <a:prstGeom prst="roundRect">
            <a:avLst>
              <a:gd name="adj" fmla="val 16667"/>
            </a:avLst>
          </a:prstGeom>
          <a:solidFill>
            <a:srgbClr val="2EAE52"/>
          </a:solidFill>
          <a:ln>
            <a:noFill/>
          </a:ln>
        </p:spPr>
        <p:txBody>
          <a:bodyPr spcFirstLastPara="1" wrap="square" lIns="91425" tIns="45700" rIns="91425" bIns="45700" anchor="ctr" anchorCtr="0">
            <a:noAutofit/>
          </a:bodyPr>
          <a:lstStyle/>
          <a:p>
            <a:pPr algn="ctr">
              <a:buSzPts val="2400"/>
              <a:defRPr/>
            </a:pPr>
            <a:r>
              <a:rPr lang="ja-JP" altLang="en-US" sz="2000" b="1" dirty="0">
                <a:solidFill>
                  <a:srgbClr val="FFFFFF"/>
                </a:solidFill>
                <a:latin typeface="Meiryo"/>
                <a:ea typeface="Meiryo"/>
                <a:cs typeface="Meiryo"/>
                <a:sym typeface="Meiryo"/>
              </a:rPr>
              <a:t>企業のメリット</a:t>
            </a:r>
            <a:endParaRPr sz="1200" dirty="0">
              <a:solidFill>
                <a:srgbClr val="FFFFFF"/>
              </a:solidFill>
            </a:endParaRPr>
          </a:p>
        </p:txBody>
      </p:sp>
      <p:sp>
        <p:nvSpPr>
          <p:cNvPr id="602" name="Google Shape;602;p28"/>
          <p:cNvSpPr/>
          <p:nvPr/>
        </p:nvSpPr>
        <p:spPr>
          <a:xfrm>
            <a:off x="4742329" y="2169830"/>
            <a:ext cx="3729898" cy="807977"/>
          </a:xfrm>
          <a:prstGeom prst="roundRect">
            <a:avLst>
              <a:gd name="adj" fmla="val 16667"/>
            </a:avLst>
          </a:prstGeom>
          <a:solidFill>
            <a:srgbClr val="2EAE52"/>
          </a:solidFill>
          <a:ln>
            <a:noFill/>
          </a:ln>
        </p:spPr>
        <p:txBody>
          <a:bodyPr spcFirstLastPara="1" wrap="square" lIns="91425" tIns="45700" rIns="91425" bIns="45700" anchor="ctr" anchorCtr="0">
            <a:noAutofit/>
          </a:bodyPr>
          <a:lstStyle/>
          <a:p>
            <a:pPr algn="ctr">
              <a:buSzPts val="2400"/>
              <a:defRPr/>
            </a:pPr>
            <a:r>
              <a:rPr lang="ja-JP" altLang="en-US" sz="2000" b="1" dirty="0">
                <a:solidFill>
                  <a:srgbClr val="FFFFFF"/>
                </a:solidFill>
                <a:latin typeface="Meiryo"/>
                <a:ea typeface="Meiryo"/>
                <a:cs typeface="Meiryo"/>
                <a:sym typeface="Meiryo"/>
              </a:rPr>
              <a:t>当事者のメリット</a:t>
            </a:r>
            <a:endParaRPr sz="1200" dirty="0"/>
          </a:p>
        </p:txBody>
      </p:sp>
      <p:sp>
        <p:nvSpPr>
          <p:cNvPr id="603" name="Google Shape;603;p28"/>
          <p:cNvSpPr/>
          <p:nvPr/>
        </p:nvSpPr>
        <p:spPr>
          <a:xfrm>
            <a:off x="383259" y="5525050"/>
            <a:ext cx="8435214" cy="792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Autofit/>
          </a:bodyPr>
          <a:lstStyle/>
          <a:p>
            <a:pPr algn="ctr">
              <a:buSzPts val="2400"/>
              <a:defRPr/>
            </a:pPr>
            <a:r>
              <a:rPr lang="ja-JP" altLang="en-US" sz="2400" b="1" dirty="0">
                <a:solidFill>
                  <a:srgbClr val="636366"/>
                </a:solidFill>
                <a:latin typeface="Meiryo"/>
                <a:ea typeface="Meiryo"/>
                <a:cs typeface="Meiryo"/>
                <a:sym typeface="Meiryo"/>
              </a:rPr>
              <a:t>育業は、企業・当事者双方にメリットがある</a:t>
            </a:r>
            <a:endParaRPr dirty="0"/>
          </a:p>
        </p:txBody>
      </p:sp>
      <p:sp>
        <p:nvSpPr>
          <p:cNvPr id="604" name="Google Shape;604;p28"/>
          <p:cNvSpPr txBox="1"/>
          <p:nvPr/>
        </p:nvSpPr>
        <p:spPr>
          <a:xfrm>
            <a:off x="592462" y="3364779"/>
            <a:ext cx="4053396" cy="1677342"/>
          </a:xfrm>
          <a:prstGeom prst="rect">
            <a:avLst/>
          </a:prstGeom>
          <a:noFill/>
          <a:ln>
            <a:noFill/>
          </a:ln>
        </p:spPr>
        <p:txBody>
          <a:bodyPr spcFirstLastPara="1" wrap="square" lIns="91425" tIns="45700" rIns="91425" bIns="45700" anchor="t" anchorCtr="0">
            <a:spAutoFit/>
          </a:bodyPr>
          <a:lstStyle/>
          <a:p>
            <a:pPr>
              <a:spcBef>
                <a:spcPts val="600"/>
              </a:spcBef>
              <a:buSzPts val="1600"/>
              <a:defRPr/>
            </a:pPr>
            <a:r>
              <a:rPr lang="ja-JP" altLang="en-US" sz="1600" b="1" dirty="0">
                <a:solidFill>
                  <a:srgbClr val="636366"/>
                </a:solidFill>
                <a:latin typeface="Meiryo"/>
                <a:ea typeface="Meiryo"/>
                <a:cs typeface="Meiryo"/>
                <a:sym typeface="Meiryo"/>
              </a:rPr>
              <a:t>〇　社員のロイヤリティの向上</a:t>
            </a:r>
            <a:endParaRPr sz="1600" b="1" dirty="0">
              <a:solidFill>
                <a:srgbClr val="636366"/>
              </a:solidFill>
              <a:latin typeface="Meiryo"/>
              <a:ea typeface="Meiryo"/>
              <a:cs typeface="Meiryo"/>
              <a:sym typeface="Meiryo"/>
            </a:endParaRPr>
          </a:p>
          <a:p>
            <a:pPr>
              <a:spcBef>
                <a:spcPts val="600"/>
              </a:spcBef>
              <a:buSzPts val="1600"/>
              <a:defRPr/>
            </a:pPr>
            <a:r>
              <a:rPr lang="ja-JP" altLang="en-US" sz="1600" b="1" dirty="0">
                <a:solidFill>
                  <a:srgbClr val="636366"/>
                </a:solidFill>
                <a:latin typeface="Meiryo"/>
                <a:ea typeface="Meiryo"/>
                <a:cs typeface="Meiryo"/>
                <a:sym typeface="Meiryo"/>
              </a:rPr>
              <a:t>〇　優秀な人材の確保</a:t>
            </a:r>
            <a:endParaRPr sz="1600" b="1" dirty="0">
              <a:solidFill>
                <a:srgbClr val="636366"/>
              </a:solidFill>
              <a:latin typeface="Meiryo"/>
              <a:ea typeface="Meiryo"/>
              <a:cs typeface="Meiryo"/>
              <a:sym typeface="Meiryo"/>
            </a:endParaRPr>
          </a:p>
          <a:p>
            <a:pPr>
              <a:spcBef>
                <a:spcPts val="600"/>
              </a:spcBef>
              <a:buSzPts val="1600"/>
              <a:defRPr/>
            </a:pPr>
            <a:r>
              <a:rPr lang="ja-JP" altLang="en-US" sz="1600" b="1" dirty="0">
                <a:solidFill>
                  <a:srgbClr val="636366"/>
                </a:solidFill>
                <a:latin typeface="Meiryo"/>
                <a:ea typeface="Meiryo"/>
                <a:cs typeface="Meiryo"/>
                <a:sym typeface="Meiryo"/>
              </a:rPr>
              <a:t>〇　</a:t>
            </a:r>
            <a:r>
              <a:rPr lang="en-US" altLang="ja-JP" sz="1600" b="1" dirty="0">
                <a:solidFill>
                  <a:srgbClr val="636366"/>
                </a:solidFill>
                <a:latin typeface="Meiryo"/>
                <a:ea typeface="Meiryo"/>
                <a:cs typeface="Meiryo"/>
                <a:sym typeface="Meiryo"/>
              </a:rPr>
              <a:t>ESG</a:t>
            </a:r>
            <a:r>
              <a:rPr lang="ja-JP" altLang="en-US" sz="1600" b="1" dirty="0">
                <a:solidFill>
                  <a:srgbClr val="636366"/>
                </a:solidFill>
                <a:latin typeface="Meiryo"/>
                <a:ea typeface="Meiryo"/>
                <a:cs typeface="Meiryo"/>
                <a:sym typeface="Meiryo"/>
              </a:rPr>
              <a:t>経営実現による企業価値の向上</a:t>
            </a:r>
            <a:endParaRPr lang="en-US" altLang="ja-JP" sz="1600" b="1" dirty="0">
              <a:solidFill>
                <a:srgbClr val="636366"/>
              </a:solidFill>
              <a:latin typeface="Meiryo"/>
              <a:ea typeface="Meiryo"/>
              <a:cs typeface="Meiryo"/>
              <a:sym typeface="Meiryo"/>
            </a:endParaRPr>
          </a:p>
          <a:p>
            <a:pPr>
              <a:spcBef>
                <a:spcPts val="600"/>
              </a:spcBef>
              <a:buSzPts val="1600"/>
              <a:defRPr/>
            </a:pPr>
            <a:r>
              <a:rPr lang="ja-JP" altLang="en-US" sz="1600" b="1" dirty="0">
                <a:solidFill>
                  <a:srgbClr val="636366"/>
                </a:solidFill>
                <a:latin typeface="Meiryo"/>
                <a:ea typeface="Meiryo"/>
                <a:cs typeface="Meiryo"/>
                <a:sym typeface="Meiryo"/>
              </a:rPr>
              <a:t>〇　労働生産性の向上</a:t>
            </a:r>
          </a:p>
          <a:p>
            <a:pPr>
              <a:spcBef>
                <a:spcPts val="600"/>
              </a:spcBef>
              <a:buSzPts val="1600"/>
              <a:defRPr/>
            </a:pPr>
            <a:endParaRPr b="1" dirty="0">
              <a:solidFill>
                <a:srgbClr val="636366"/>
              </a:solidFill>
            </a:endParaRPr>
          </a:p>
        </p:txBody>
      </p:sp>
      <p:sp>
        <p:nvSpPr>
          <p:cNvPr id="605" name="Google Shape;605;p28"/>
          <p:cNvSpPr txBox="1"/>
          <p:nvPr/>
        </p:nvSpPr>
        <p:spPr>
          <a:xfrm>
            <a:off x="4742329" y="3364781"/>
            <a:ext cx="4284000" cy="1554231"/>
          </a:xfrm>
          <a:prstGeom prst="rect">
            <a:avLst/>
          </a:prstGeom>
          <a:noFill/>
          <a:ln>
            <a:noFill/>
          </a:ln>
        </p:spPr>
        <p:txBody>
          <a:bodyPr spcFirstLastPara="1" wrap="square" lIns="91425" tIns="45700" rIns="91425" bIns="45700" anchor="t" anchorCtr="0">
            <a:spAutoFit/>
          </a:bodyPr>
          <a:lstStyle/>
          <a:p>
            <a:pPr>
              <a:spcBef>
                <a:spcPts val="600"/>
              </a:spcBef>
              <a:buSzPts val="1600"/>
              <a:defRPr/>
            </a:pPr>
            <a:r>
              <a:rPr lang="ja-JP" altLang="en-US" sz="1600" b="1" dirty="0">
                <a:solidFill>
                  <a:srgbClr val="636366"/>
                </a:solidFill>
                <a:latin typeface="Meiryo"/>
                <a:ea typeface="Meiryo"/>
                <a:cs typeface="Meiryo"/>
                <a:sym typeface="Meiryo"/>
              </a:rPr>
              <a:t>〇　スキルアップ</a:t>
            </a:r>
            <a:endParaRPr lang="en-US" altLang="ja-JP" sz="1600" b="1" dirty="0">
              <a:solidFill>
                <a:srgbClr val="636366"/>
              </a:solidFill>
              <a:latin typeface="Meiryo"/>
              <a:ea typeface="Meiryo"/>
              <a:cs typeface="Meiryo"/>
              <a:sym typeface="Meiryo"/>
            </a:endParaRPr>
          </a:p>
          <a:p>
            <a:pPr>
              <a:buSzPts val="1600"/>
              <a:defRPr/>
            </a:pPr>
            <a:r>
              <a:rPr lang="ja-JP" altLang="en-US" sz="1600" b="1" dirty="0">
                <a:solidFill>
                  <a:srgbClr val="636366"/>
                </a:solidFill>
                <a:latin typeface="Meiryo"/>
                <a:ea typeface="Meiryo"/>
                <a:cs typeface="Meiryo"/>
                <a:sym typeface="Meiryo"/>
              </a:rPr>
              <a:t>　（労働生産性の向上）</a:t>
            </a:r>
            <a:endParaRPr lang="en-US" altLang="ja-JP" sz="1600" b="1" dirty="0">
              <a:solidFill>
                <a:srgbClr val="636366"/>
              </a:solidFill>
              <a:latin typeface="Meiryo"/>
              <a:ea typeface="Meiryo"/>
              <a:cs typeface="Meiryo"/>
              <a:sym typeface="Meiryo"/>
            </a:endParaRPr>
          </a:p>
          <a:p>
            <a:pPr>
              <a:spcBef>
                <a:spcPts val="600"/>
              </a:spcBef>
              <a:buSzPts val="1600"/>
              <a:defRPr/>
            </a:pPr>
            <a:r>
              <a:rPr lang="ja-JP" altLang="en-US" sz="1600" b="1" dirty="0">
                <a:solidFill>
                  <a:srgbClr val="636366"/>
                </a:solidFill>
                <a:latin typeface="Meiryo"/>
                <a:ea typeface="Meiryo"/>
                <a:cs typeface="Meiryo"/>
                <a:sym typeface="Meiryo"/>
              </a:rPr>
              <a:t>〇　夫婦の関係性を強化</a:t>
            </a:r>
            <a:endParaRPr sz="1600" b="1" dirty="0">
              <a:solidFill>
                <a:srgbClr val="636366"/>
              </a:solidFill>
              <a:latin typeface="Meiryo"/>
              <a:ea typeface="Meiryo"/>
              <a:cs typeface="Meiryo"/>
              <a:sym typeface="Meiryo"/>
            </a:endParaRPr>
          </a:p>
          <a:p>
            <a:pPr>
              <a:spcBef>
                <a:spcPts val="600"/>
              </a:spcBef>
              <a:buSzPts val="1600"/>
              <a:defRPr/>
            </a:pPr>
            <a:r>
              <a:rPr lang="ja-JP" altLang="en-US" sz="1600" b="1" dirty="0">
                <a:solidFill>
                  <a:srgbClr val="636366"/>
                </a:solidFill>
                <a:latin typeface="Meiryo"/>
                <a:ea typeface="Meiryo"/>
                <a:cs typeface="Meiryo"/>
                <a:sym typeface="Meiryo"/>
              </a:rPr>
              <a:t>〇　育業を通じた新たな社会経験と気づき</a:t>
            </a:r>
            <a:endParaRPr lang="en-US" altLang="ja-JP" sz="1600" b="1" dirty="0">
              <a:solidFill>
                <a:srgbClr val="636366"/>
              </a:solidFill>
              <a:latin typeface="Meiryo"/>
              <a:ea typeface="Meiryo"/>
              <a:cs typeface="Meiryo"/>
              <a:sym typeface="Meiryo"/>
            </a:endParaRPr>
          </a:p>
          <a:p>
            <a:pPr>
              <a:buSzPts val="1600"/>
              <a:defRPr/>
            </a:pPr>
            <a:r>
              <a:rPr lang="ja-JP" altLang="en-US" sz="1600" b="1" dirty="0">
                <a:solidFill>
                  <a:srgbClr val="636366"/>
                </a:solidFill>
                <a:latin typeface="Meiryo"/>
                <a:ea typeface="Meiryo"/>
                <a:sym typeface="Meiryo"/>
              </a:rPr>
              <a:t>　 </a:t>
            </a:r>
            <a:r>
              <a:rPr lang="en-US" altLang="ja-JP" sz="1600" b="1" dirty="0">
                <a:solidFill>
                  <a:srgbClr val="636366"/>
                </a:solidFill>
                <a:latin typeface="Meiryo"/>
                <a:ea typeface="Meiryo"/>
                <a:sym typeface="Meiryo"/>
              </a:rPr>
              <a:t>(</a:t>
            </a:r>
            <a:r>
              <a:rPr lang="ja-JP" altLang="en-US" sz="1600" b="1" dirty="0">
                <a:solidFill>
                  <a:srgbClr val="636366"/>
                </a:solidFill>
                <a:latin typeface="Meiryo"/>
                <a:ea typeface="Meiryo"/>
                <a:sym typeface="Meiryo"/>
              </a:rPr>
              <a:t>復職後の業務の質が向上</a:t>
            </a:r>
            <a:r>
              <a:rPr lang="en-US" altLang="ja-JP" sz="1600" b="1" dirty="0">
                <a:solidFill>
                  <a:srgbClr val="636366"/>
                </a:solidFill>
                <a:latin typeface="Meiryo"/>
                <a:ea typeface="Meiryo"/>
                <a:sym typeface="Meiryo"/>
              </a:rPr>
              <a:t>)</a:t>
            </a:r>
            <a:endParaRPr b="1" dirty="0">
              <a:solidFill>
                <a:srgbClr val="636366"/>
              </a:solidFill>
            </a:endParaRPr>
          </a:p>
        </p:txBody>
      </p:sp>
    </p:spTree>
    <p:extLst>
      <p:ext uri="{BB962C8B-B14F-4D97-AF65-F5344CB8AC3E}">
        <p14:creationId xmlns:p14="http://schemas.microsoft.com/office/powerpoint/2010/main" val="3083387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9"/>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1-3-2</a:t>
            </a:r>
            <a:r>
              <a:rPr lang="ja-JP" altLang="en-US" sz="2400" b="1" dirty="0">
                <a:solidFill>
                  <a:srgbClr val="636366"/>
                </a:solidFill>
                <a:latin typeface="Meiryo"/>
                <a:ea typeface="Meiryo"/>
                <a:cs typeface="Meiryo"/>
                <a:sym typeface="Meiryo"/>
              </a:rPr>
              <a:t>　なぜ今「育業」か</a:t>
            </a:r>
            <a:endParaRPr dirty="0"/>
          </a:p>
        </p:txBody>
      </p:sp>
      <p:sp>
        <p:nvSpPr>
          <p:cNvPr id="613" name="Google Shape;613;p69"/>
          <p:cNvSpPr/>
          <p:nvPr/>
        </p:nvSpPr>
        <p:spPr>
          <a:xfrm>
            <a:off x="316089" y="5782579"/>
            <a:ext cx="8435214" cy="828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108000" rIns="91425" bIns="0" anchor="ctr" anchorCtr="0">
            <a:noAutofit/>
          </a:bodyPr>
          <a:lstStyle/>
          <a:p>
            <a:pPr algn="ctr">
              <a:buSzPts val="2400"/>
              <a:defRPr/>
            </a:pPr>
            <a:r>
              <a:rPr lang="ja-JP" altLang="en-US" sz="2400" b="1" dirty="0">
                <a:solidFill>
                  <a:srgbClr val="000000">
                    <a:lumMod val="65000"/>
                    <a:lumOff val="35000"/>
                  </a:srgbClr>
                </a:solidFill>
                <a:latin typeface="Meiryo"/>
                <a:ea typeface="Meiryo"/>
                <a:cs typeface="Meiryo"/>
                <a:sym typeface="Meiryo"/>
              </a:rPr>
              <a:t>育業経験者は、未経験者と比較して、</a:t>
            </a:r>
            <a:endParaRPr lang="en-US" altLang="ja-JP" sz="2400" b="1" dirty="0">
              <a:solidFill>
                <a:srgbClr val="000000">
                  <a:lumMod val="65000"/>
                  <a:lumOff val="35000"/>
                </a:srgbClr>
              </a:solidFill>
              <a:latin typeface="Meiryo"/>
              <a:ea typeface="Meiryo"/>
              <a:cs typeface="Meiryo"/>
              <a:sym typeface="Meiryo"/>
            </a:endParaRPr>
          </a:p>
          <a:p>
            <a:pPr algn="ctr">
              <a:buSzPts val="2400"/>
              <a:defRPr/>
            </a:pPr>
            <a:r>
              <a:rPr lang="ja-JP" altLang="en-US" sz="2400" b="1" dirty="0">
                <a:solidFill>
                  <a:srgbClr val="000000">
                    <a:lumMod val="65000"/>
                    <a:lumOff val="35000"/>
                  </a:srgbClr>
                </a:solidFill>
                <a:latin typeface="Meiryo"/>
                <a:ea typeface="Meiryo"/>
                <a:cs typeface="Meiryo"/>
                <a:sym typeface="Meiryo"/>
              </a:rPr>
              <a:t>企業への帰属意識などが高まる傾向にある</a:t>
            </a:r>
            <a:endParaRPr sz="2400" b="1" dirty="0">
              <a:solidFill>
                <a:srgbClr val="000000">
                  <a:lumMod val="65000"/>
                  <a:lumOff val="35000"/>
                </a:srgbClr>
              </a:solidFill>
              <a:latin typeface="Meiryo"/>
              <a:ea typeface="Meiryo"/>
              <a:cs typeface="Meiryo"/>
              <a:sym typeface="Meiryo"/>
            </a:endParaRPr>
          </a:p>
        </p:txBody>
      </p:sp>
      <p:sp>
        <p:nvSpPr>
          <p:cNvPr id="615" name="Google Shape;615;p69"/>
          <p:cNvSpPr txBox="1"/>
          <p:nvPr/>
        </p:nvSpPr>
        <p:spPr>
          <a:xfrm>
            <a:off x="316089" y="999757"/>
            <a:ext cx="8503500" cy="461700"/>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595959"/>
                </a:solidFill>
                <a:latin typeface="メイリオ" panose="020B0604030504040204" pitchFamily="50" charset="-128"/>
                <a:ea typeface="メイリオ" panose="020B0604030504040204" pitchFamily="50" charset="-128"/>
                <a:cs typeface="Meiryo"/>
                <a:sym typeface="Meiryo"/>
              </a:rPr>
              <a:t>社員のロイヤリティの向上</a:t>
            </a:r>
            <a:endParaRPr dirty="0">
              <a:solidFill>
                <a:srgbClr val="595959"/>
              </a:solidFill>
              <a:latin typeface="メイリオ" panose="020B0604030504040204" pitchFamily="50" charset="-128"/>
              <a:ea typeface="メイリオ" panose="020B0604030504040204" pitchFamily="50" charset="-128"/>
            </a:endParaRPr>
          </a:p>
        </p:txBody>
      </p:sp>
      <p:sp>
        <p:nvSpPr>
          <p:cNvPr id="616" name="Google Shape;616;p69"/>
          <p:cNvSpPr txBox="1"/>
          <p:nvPr/>
        </p:nvSpPr>
        <p:spPr>
          <a:xfrm>
            <a:off x="183373" y="999757"/>
            <a:ext cx="1893907" cy="338514"/>
          </a:xfrm>
          <a:prstGeom prst="rect">
            <a:avLst/>
          </a:prstGeom>
          <a:solidFill>
            <a:srgbClr val="9ECB58"/>
          </a:solidFill>
          <a:ln>
            <a:noFill/>
          </a:ln>
        </p:spPr>
        <p:txBody>
          <a:bodyPr spcFirstLastPara="1" wrap="square" lIns="91425" tIns="45700" rIns="91425" bIns="45700" anchor="t" anchorCtr="0">
            <a:spAutoFit/>
          </a:bodyPr>
          <a:lstStyle/>
          <a:p>
            <a:pPr algn="ctr">
              <a:buSzPts val="1600"/>
              <a:defRPr/>
            </a:pPr>
            <a:r>
              <a:rPr lang="ja-JP" altLang="en-US" sz="1600" b="1">
                <a:solidFill>
                  <a:srgbClr val="FFFFFF"/>
                </a:solidFill>
                <a:latin typeface="メイリオ" panose="020B0604030504040204" pitchFamily="50" charset="-128"/>
                <a:ea typeface="メイリオ" panose="020B0604030504040204" pitchFamily="50" charset="-128"/>
                <a:cs typeface="Meiryo"/>
                <a:sym typeface="Meiryo"/>
              </a:rPr>
              <a:t>企業のメリット</a:t>
            </a:r>
            <a:endParaRPr sz="1600">
              <a:solidFill>
                <a:srgbClr val="FFFFFF"/>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9A0C36E-963D-08B3-D711-5BE07FD49B40}"/>
              </a:ext>
            </a:extLst>
          </p:cNvPr>
          <p:cNvPicPr>
            <a:picLocks noChangeAspect="1"/>
          </p:cNvPicPr>
          <p:nvPr/>
        </p:nvPicPr>
        <p:blipFill>
          <a:blip r:embed="rId3"/>
          <a:srcRect t="19307" r="31277"/>
          <a:stretch/>
        </p:blipFill>
        <p:spPr>
          <a:xfrm>
            <a:off x="1828" y="2449944"/>
            <a:ext cx="7252306" cy="2917699"/>
          </a:xfrm>
          <a:prstGeom prst="rect">
            <a:avLst/>
          </a:prstGeom>
        </p:spPr>
      </p:pic>
      <p:sp>
        <p:nvSpPr>
          <p:cNvPr id="4" name="Google Shape;646;p69">
            <a:extLst>
              <a:ext uri="{FF2B5EF4-FFF2-40B4-BE49-F238E27FC236}">
                <a16:creationId xmlns:a16="http://schemas.microsoft.com/office/drawing/2014/main" id="{2D82A7AE-473F-BA86-7C8B-AA1CF693CC7F}"/>
              </a:ext>
            </a:extLst>
          </p:cNvPr>
          <p:cNvSpPr txBox="1"/>
          <p:nvPr/>
        </p:nvSpPr>
        <p:spPr>
          <a:xfrm>
            <a:off x="-519709" y="1518342"/>
            <a:ext cx="8503500" cy="369291"/>
          </a:xfrm>
          <a:prstGeom prst="rect">
            <a:avLst/>
          </a:prstGeom>
          <a:noFill/>
          <a:ln>
            <a:noFill/>
          </a:ln>
        </p:spPr>
        <p:txBody>
          <a:bodyPr spcFirstLastPara="1" wrap="square" lIns="91425" tIns="45700" rIns="91425" bIns="45700" anchor="t" anchorCtr="0">
            <a:spAutoFit/>
          </a:bodyPr>
          <a:lstStyle/>
          <a:p>
            <a:pPr algn="ctr">
              <a:defRPr/>
            </a:pPr>
            <a:r>
              <a:rPr lang="en-US" altLang="ja-JP" sz="1800" b="1" dirty="0">
                <a:solidFill>
                  <a:srgbClr val="339633"/>
                </a:solidFill>
                <a:latin typeface="メイリオ" panose="020B0604030504040204" pitchFamily="50" charset="-128"/>
                <a:ea typeface="メイリオ" panose="020B0604030504040204" pitchFamily="50" charset="-128"/>
                <a:cs typeface="Meiryo"/>
                <a:sym typeface="Meiryo"/>
              </a:rPr>
              <a:t>【</a:t>
            </a:r>
            <a:r>
              <a:rPr lang="ja-JP" altLang="en-US" sz="1800" b="1" dirty="0">
                <a:solidFill>
                  <a:srgbClr val="339633"/>
                </a:solidFill>
                <a:latin typeface="メイリオ" panose="020B0604030504040204" pitchFamily="50" charset="-128"/>
                <a:ea typeface="メイリオ" panose="020B0604030504040204" pitchFamily="50" charset="-128"/>
                <a:cs typeface="Meiryo"/>
                <a:sym typeface="Meiryo"/>
              </a:rPr>
              <a:t>休暇・休業の取得状況別にみた、仕事に対する意識変化（男性）</a:t>
            </a:r>
            <a:r>
              <a:rPr lang="en-US" altLang="ja-JP" sz="1800" b="1" dirty="0">
                <a:solidFill>
                  <a:srgbClr val="339633"/>
                </a:solidFill>
                <a:latin typeface="メイリオ" panose="020B0604030504040204" pitchFamily="50" charset="-128"/>
                <a:ea typeface="メイリオ" panose="020B0604030504040204" pitchFamily="50" charset="-128"/>
                <a:cs typeface="Meiryo"/>
                <a:sym typeface="Meiryo"/>
              </a:rPr>
              <a:t>】</a:t>
            </a:r>
            <a:endParaRPr sz="1100" dirty="0">
              <a:solidFill>
                <a:srgbClr val="339633"/>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B8136E3-AD30-D3E9-99C3-838933D8BDA2}"/>
              </a:ext>
            </a:extLst>
          </p:cNvPr>
          <p:cNvSpPr txBox="1"/>
          <p:nvPr/>
        </p:nvSpPr>
        <p:spPr>
          <a:xfrm>
            <a:off x="1708323" y="5440560"/>
            <a:ext cx="7252306" cy="230832"/>
          </a:xfrm>
          <a:prstGeom prst="rect">
            <a:avLst/>
          </a:prstGeom>
          <a:noFill/>
        </p:spPr>
        <p:txBody>
          <a:bodyPr wrap="none" rtlCol="0">
            <a:spAutoFit/>
          </a:bodyPr>
          <a:lstStyle/>
          <a:p>
            <a:pPr>
              <a:defRPr/>
            </a:pPr>
            <a:r>
              <a:rPr kumimoji="1" lang="ja-JP" altLang="en-US" sz="900" dirty="0">
                <a:latin typeface="メイリオ" panose="020B0604030504040204" pitchFamily="50" charset="-128"/>
                <a:ea typeface="メイリオ" panose="020B0604030504040204" pitchFamily="50" charset="-128"/>
              </a:rPr>
              <a:t>出典：三菱</a:t>
            </a:r>
            <a:r>
              <a:rPr kumimoji="1" lang="en-US" altLang="ja-JP" sz="900" dirty="0">
                <a:latin typeface="メイリオ" panose="020B0604030504040204" pitchFamily="50" charset="-128"/>
                <a:ea typeface="メイリオ" panose="020B0604030504040204" pitchFamily="50" charset="-128"/>
              </a:rPr>
              <a:t>UFJ</a:t>
            </a:r>
            <a:r>
              <a:rPr kumimoji="1" lang="ja-JP" altLang="en-US" sz="900" dirty="0">
                <a:latin typeface="メイリオ" panose="020B0604030504040204" pitchFamily="50" charset="-128"/>
                <a:ea typeface="メイリオ" panose="020B0604030504040204" pitchFamily="50" charset="-128"/>
              </a:rPr>
              <a:t>リサーチ＆コンサルティング「仕事と育児の両立に関する実態把握のための調査研究事業報告書」（</a:t>
            </a:r>
            <a:r>
              <a:rPr kumimoji="1" lang="en-US" altLang="ja-JP" sz="900" dirty="0">
                <a:latin typeface="メイリオ" panose="020B0604030504040204" pitchFamily="50" charset="-128"/>
                <a:ea typeface="メイリオ" panose="020B0604030504040204" pitchFamily="50" charset="-128"/>
              </a:rPr>
              <a:t>2017</a:t>
            </a:r>
            <a:r>
              <a:rPr kumimoji="1" lang="ja-JP" altLang="en-US" sz="900" dirty="0">
                <a:latin typeface="メイリオ" panose="020B0604030504040204" pitchFamily="50" charset="-128"/>
                <a:ea typeface="メイリオ" panose="020B0604030504040204" pitchFamily="50" charset="-128"/>
              </a:rPr>
              <a:t>）を基に作成</a:t>
            </a:r>
          </a:p>
        </p:txBody>
      </p:sp>
      <p:pic>
        <p:nvPicPr>
          <p:cNvPr id="8" name="図 7">
            <a:extLst>
              <a:ext uri="{FF2B5EF4-FFF2-40B4-BE49-F238E27FC236}">
                <a16:creationId xmlns:a16="http://schemas.microsoft.com/office/drawing/2014/main" id="{BC77B577-89A6-C34F-A341-91C6FC7A768F}"/>
              </a:ext>
            </a:extLst>
          </p:cNvPr>
          <p:cNvPicPr>
            <a:picLocks noChangeAspect="1"/>
          </p:cNvPicPr>
          <p:nvPr/>
        </p:nvPicPr>
        <p:blipFill>
          <a:blip r:embed="rId3"/>
          <a:srcRect l="68442" t="14392" b="11565"/>
          <a:stretch/>
        </p:blipFill>
        <p:spPr>
          <a:xfrm>
            <a:off x="6927789" y="2805156"/>
            <a:ext cx="2147864" cy="2097258"/>
          </a:xfrm>
          <a:prstGeom prst="rect">
            <a:avLst/>
          </a:prstGeom>
        </p:spPr>
      </p:pic>
      <p:sp>
        <p:nvSpPr>
          <p:cNvPr id="6" name="テキスト ボックス 5"/>
          <p:cNvSpPr txBox="1"/>
          <p:nvPr/>
        </p:nvSpPr>
        <p:spPr>
          <a:xfrm>
            <a:off x="542718" y="2005415"/>
            <a:ext cx="3990978" cy="369332"/>
          </a:xfrm>
          <a:prstGeom prst="rect">
            <a:avLst/>
          </a:prstGeom>
          <a:noFill/>
        </p:spPr>
        <p:txBody>
          <a:bodyPr wrap="square" rtlCol="0">
            <a:spAutoFit/>
          </a:bodyPr>
          <a:lstStyle/>
          <a:p>
            <a:pPr>
              <a:defRPr/>
            </a:pPr>
            <a:r>
              <a:rPr kumimoji="1" lang="ja-JP" altLang="en-US" sz="1800" b="1" dirty="0">
                <a:solidFill>
                  <a:srgbClr val="ED7D31"/>
                </a:solidFill>
                <a:latin typeface="メイリオ" panose="020B0604030504040204" pitchFamily="50" charset="-128"/>
                <a:ea typeface="メイリオ" panose="020B0604030504040204" pitchFamily="50" charset="-128"/>
              </a:rPr>
              <a:t>会社への帰属意識が高まった</a:t>
            </a:r>
          </a:p>
        </p:txBody>
      </p:sp>
      <p:sp>
        <p:nvSpPr>
          <p:cNvPr id="16" name="テキスト ボックス 15"/>
          <p:cNvSpPr txBox="1"/>
          <p:nvPr/>
        </p:nvSpPr>
        <p:spPr>
          <a:xfrm>
            <a:off x="4199570" y="2005417"/>
            <a:ext cx="2768205" cy="646331"/>
          </a:xfrm>
          <a:prstGeom prst="rect">
            <a:avLst/>
          </a:prstGeom>
          <a:noFill/>
        </p:spPr>
        <p:txBody>
          <a:bodyPr wrap="square" rtlCol="0">
            <a:spAutoFit/>
          </a:bodyPr>
          <a:lstStyle/>
          <a:p>
            <a:pPr>
              <a:defRPr/>
            </a:pPr>
            <a:r>
              <a:rPr kumimoji="1" lang="ja-JP" altLang="en-US" sz="1800" b="1" dirty="0">
                <a:solidFill>
                  <a:srgbClr val="ED7D31"/>
                </a:solidFill>
                <a:latin typeface="メイリオ" panose="020B0604030504040204" pitchFamily="50" charset="-128"/>
                <a:ea typeface="メイリオ" panose="020B0604030504040204" pitchFamily="50" charset="-128"/>
              </a:rPr>
              <a:t>会社に仕事で応えたいと</a:t>
            </a:r>
            <a:endParaRPr kumimoji="1" lang="en-US" altLang="ja-JP" sz="1800" b="1" dirty="0">
              <a:solidFill>
                <a:srgbClr val="ED7D31"/>
              </a:solidFill>
              <a:latin typeface="メイリオ" panose="020B0604030504040204" pitchFamily="50" charset="-128"/>
              <a:ea typeface="メイリオ" panose="020B0604030504040204" pitchFamily="50" charset="-128"/>
            </a:endParaRPr>
          </a:p>
          <a:p>
            <a:pPr>
              <a:defRPr/>
            </a:pPr>
            <a:r>
              <a:rPr kumimoji="1" lang="ja-JP" altLang="en-US" sz="1800" b="1" dirty="0">
                <a:solidFill>
                  <a:srgbClr val="ED7D31"/>
                </a:solidFill>
                <a:latin typeface="メイリオ" panose="020B0604030504040204" pitchFamily="50" charset="-128"/>
                <a:ea typeface="メイリオ" panose="020B0604030504040204" pitchFamily="50" charset="-128"/>
              </a:rPr>
              <a:t>思うようになった</a:t>
            </a:r>
          </a:p>
        </p:txBody>
      </p:sp>
    </p:spTree>
    <p:extLst>
      <p:ext uri="{BB962C8B-B14F-4D97-AF65-F5344CB8AC3E}">
        <p14:creationId xmlns:p14="http://schemas.microsoft.com/office/powerpoint/2010/main" val="5109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3" name="図 2" descr="タイムライン が含まれている画像&#10;&#10;自動的に生成された説明">
            <a:extLst>
              <a:ext uri="{FF2B5EF4-FFF2-40B4-BE49-F238E27FC236}">
                <a16:creationId xmlns:a16="http://schemas.microsoft.com/office/drawing/2014/main" id="{0E3AA67C-556E-9B85-CD4E-21F251D477E2}"/>
              </a:ext>
            </a:extLst>
          </p:cNvPr>
          <p:cNvPicPr>
            <a:picLocks noChangeAspect="1"/>
          </p:cNvPicPr>
          <p:nvPr/>
        </p:nvPicPr>
        <p:blipFill>
          <a:blip r:embed="rId3"/>
          <a:stretch>
            <a:fillRect/>
          </a:stretch>
        </p:blipFill>
        <p:spPr>
          <a:xfrm>
            <a:off x="505490" y="2986539"/>
            <a:ext cx="7657204" cy="2663343"/>
          </a:xfrm>
          <a:prstGeom prst="rect">
            <a:avLst/>
          </a:prstGeom>
        </p:spPr>
      </p:pic>
      <p:sp>
        <p:nvSpPr>
          <p:cNvPr id="454" name="Google Shape;454;p10"/>
          <p:cNvSpPr txBox="1"/>
          <p:nvPr/>
        </p:nvSpPr>
        <p:spPr>
          <a:xfrm>
            <a:off x="240449" y="1208120"/>
            <a:ext cx="8733550" cy="46162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595959"/>
                </a:solidFill>
                <a:latin typeface="Meiryo"/>
                <a:ea typeface="Meiryo"/>
                <a:cs typeface="Meiryo"/>
                <a:sym typeface="Meiryo"/>
              </a:rPr>
              <a:t>優秀な人材の確保</a:t>
            </a:r>
            <a:endParaRPr lang="ja-JP" altLang="en-US" dirty="0">
              <a:solidFill>
                <a:srgbClr val="595959"/>
              </a:solidFill>
            </a:endParaRPr>
          </a:p>
        </p:txBody>
      </p:sp>
      <p:sp>
        <p:nvSpPr>
          <p:cNvPr id="462" name="Google Shape;462;p10"/>
          <p:cNvSpPr/>
          <p:nvPr/>
        </p:nvSpPr>
        <p:spPr>
          <a:xfrm>
            <a:off x="3996764" y="6167535"/>
            <a:ext cx="4977237" cy="230792"/>
          </a:xfrm>
          <a:prstGeom prst="rect">
            <a:avLst/>
          </a:prstGeom>
          <a:noFill/>
          <a:ln>
            <a:noFill/>
          </a:ln>
        </p:spPr>
        <p:txBody>
          <a:bodyPr spcFirstLastPara="1" wrap="square" lIns="91425" tIns="45700" rIns="91425" bIns="45700" anchor="t" anchorCtr="0">
            <a:spAutoFit/>
          </a:bodyPr>
          <a:lstStyle/>
          <a:p>
            <a:pPr algn="ctr">
              <a:buSzPts val="1400"/>
              <a:defRPr/>
            </a:pPr>
            <a:r>
              <a:rPr lang="ja-JP" altLang="en-US" sz="900" dirty="0">
                <a:solidFill>
                  <a:srgbClr val="636366"/>
                </a:solidFill>
                <a:latin typeface="Meiryo"/>
                <a:ea typeface="Meiryo"/>
                <a:cs typeface="Meiryo"/>
                <a:sym typeface="Meiryo"/>
              </a:rPr>
              <a:t>出典：東京都子供政策連携室「就職を予定する大学生等の「育業」に関する意識調査」</a:t>
            </a:r>
            <a:endParaRPr sz="900" dirty="0">
              <a:solidFill>
                <a:srgbClr val="636366"/>
              </a:solidFill>
              <a:latin typeface="Meiryo"/>
              <a:ea typeface="Meiryo"/>
              <a:cs typeface="Meiryo"/>
              <a:sym typeface="Meiryo"/>
            </a:endParaRPr>
          </a:p>
        </p:txBody>
      </p:sp>
      <p:sp>
        <p:nvSpPr>
          <p:cNvPr id="463" name="Google Shape;463;p10"/>
          <p:cNvSpPr/>
          <p:nvPr/>
        </p:nvSpPr>
        <p:spPr>
          <a:xfrm>
            <a:off x="717361" y="2391185"/>
            <a:ext cx="7084536" cy="461624"/>
          </a:xfrm>
          <a:prstGeom prst="round2DiagRect">
            <a:avLst>
              <a:gd name="adj1" fmla="val 16667"/>
              <a:gd name="adj2" fmla="val 0"/>
            </a:avLst>
          </a:prstGeom>
          <a:noFill/>
          <a:ln>
            <a:noFill/>
          </a:ln>
        </p:spPr>
        <p:txBody>
          <a:bodyPr spcFirstLastPara="1" wrap="square" lIns="91425" tIns="45700" rIns="91425" bIns="45700" anchor="ctr" anchorCtr="0">
            <a:noAutofit/>
          </a:bodyPr>
          <a:lstStyle/>
          <a:p>
            <a:pPr>
              <a:buSzPts val="1400"/>
              <a:defRPr/>
            </a:pPr>
            <a:r>
              <a:rPr lang="en-US" altLang="ja-JP" b="1" dirty="0">
                <a:solidFill>
                  <a:srgbClr val="2EAE52"/>
                </a:solidFill>
                <a:latin typeface="Meiryo"/>
                <a:ea typeface="Meiryo"/>
                <a:cs typeface="Meiryo"/>
                <a:sym typeface="Meiryo"/>
              </a:rPr>
              <a:t>Q.</a:t>
            </a:r>
            <a:r>
              <a:rPr lang="ja-JP" altLang="en-US" b="1" dirty="0">
                <a:solidFill>
                  <a:srgbClr val="2EAE52"/>
                </a:solidFill>
                <a:latin typeface="Meiryo"/>
                <a:ea typeface="Meiryo"/>
                <a:cs typeface="Meiryo"/>
                <a:sym typeface="Meiryo"/>
              </a:rPr>
              <a:t>企業選択において、育業取得率の高さや育業期間の長さをどの程度重視しますか</a:t>
            </a:r>
            <a:r>
              <a:rPr lang="en-US" altLang="ja-JP" b="1" dirty="0">
                <a:solidFill>
                  <a:srgbClr val="2EAE52"/>
                </a:solidFill>
                <a:latin typeface="Meiryo"/>
                <a:ea typeface="Meiryo"/>
                <a:cs typeface="Meiryo"/>
                <a:sym typeface="Meiryo"/>
              </a:rPr>
              <a:t>?</a:t>
            </a:r>
            <a:endParaRPr b="1" dirty="0">
              <a:solidFill>
                <a:srgbClr val="2EAE52"/>
              </a:solidFill>
              <a:latin typeface="Meiryo"/>
              <a:ea typeface="Meiryo"/>
              <a:cs typeface="Meiryo"/>
              <a:sym typeface="Meiryo"/>
            </a:endParaRPr>
          </a:p>
        </p:txBody>
      </p:sp>
      <p:sp>
        <p:nvSpPr>
          <p:cNvPr id="8" name="テキスト ボックス 7"/>
          <p:cNvSpPr txBox="1"/>
          <p:nvPr/>
        </p:nvSpPr>
        <p:spPr>
          <a:xfrm>
            <a:off x="5499122" y="2757783"/>
            <a:ext cx="1598955" cy="400110"/>
          </a:xfrm>
          <a:prstGeom prst="rect">
            <a:avLst/>
          </a:prstGeom>
          <a:noFill/>
        </p:spPr>
        <p:txBody>
          <a:bodyPr wrap="square" rtlCol="0">
            <a:spAutoFit/>
          </a:bodyPr>
          <a:lstStyle/>
          <a:p>
            <a:pPr>
              <a:defRPr/>
            </a:pPr>
            <a:r>
              <a:rPr kumimoji="1" lang="ja-JP" altLang="en-US" sz="2000" b="1" dirty="0">
                <a:solidFill>
                  <a:srgbClr val="FF0000"/>
                </a:solidFill>
                <a:latin typeface="メイリオ" panose="020B0604030504040204" pitchFamily="50" charset="-128"/>
                <a:ea typeface="メイリオ" panose="020B0604030504040204" pitchFamily="50" charset="-128"/>
              </a:rPr>
              <a:t>計</a:t>
            </a:r>
            <a:r>
              <a:rPr kumimoji="1" lang="en-US" altLang="ja-JP" sz="2000" b="1" dirty="0">
                <a:solidFill>
                  <a:srgbClr val="FF0000"/>
                </a:solidFill>
                <a:latin typeface="メイリオ" panose="020B0604030504040204" pitchFamily="50" charset="-128"/>
                <a:ea typeface="メイリオ" panose="020B0604030504040204" pitchFamily="50" charset="-128"/>
              </a:rPr>
              <a:t>84.0%</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637263" y="3844649"/>
            <a:ext cx="1606426" cy="400110"/>
          </a:xfrm>
          <a:prstGeom prst="rect">
            <a:avLst/>
          </a:prstGeom>
          <a:noFill/>
        </p:spPr>
        <p:txBody>
          <a:bodyPr wrap="square" rtlCol="0">
            <a:spAutoFit/>
          </a:bodyPr>
          <a:lstStyle/>
          <a:p>
            <a:pPr>
              <a:defRPr/>
            </a:pPr>
            <a:r>
              <a:rPr kumimoji="1" lang="ja-JP" altLang="en-US" sz="2000" b="1" dirty="0">
                <a:solidFill>
                  <a:srgbClr val="FF0000"/>
                </a:solidFill>
                <a:latin typeface="メイリオ" panose="020B0604030504040204" pitchFamily="50" charset="-128"/>
                <a:ea typeface="メイリオ" panose="020B0604030504040204" pitchFamily="50" charset="-128"/>
              </a:rPr>
              <a:t>計</a:t>
            </a:r>
            <a:r>
              <a:rPr kumimoji="1" lang="en-US" altLang="ja-JP" sz="2000" b="1" dirty="0">
                <a:solidFill>
                  <a:srgbClr val="FF0000"/>
                </a:solidFill>
                <a:latin typeface="メイリオ" panose="020B0604030504040204" pitchFamily="50" charset="-128"/>
                <a:ea typeface="メイリオ" panose="020B0604030504040204" pitchFamily="50" charset="-128"/>
              </a:rPr>
              <a:t>87.1%</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15" name="Google Shape;612;p69"/>
          <p:cNvSpPr txBox="1"/>
          <p:nvPr/>
        </p:nvSpPr>
        <p:spPr>
          <a:xfrm>
            <a:off x="-31234" y="153944"/>
            <a:ext cx="7979323" cy="769401"/>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1-3-3</a:t>
            </a:r>
            <a:r>
              <a:rPr lang="ja-JP" altLang="en-US" sz="2400" b="1" dirty="0">
                <a:solidFill>
                  <a:srgbClr val="636366"/>
                </a:solidFill>
                <a:latin typeface="Meiryo"/>
                <a:ea typeface="Meiryo"/>
                <a:cs typeface="Meiryo"/>
                <a:sym typeface="Meiryo"/>
              </a:rPr>
              <a:t>　なぜ今「育業」か</a:t>
            </a:r>
            <a:endParaRPr lang="en-US" altLang="ja-JP" sz="2400" b="1" dirty="0">
              <a:solidFill>
                <a:srgbClr val="636366"/>
              </a:solidFill>
              <a:latin typeface="Meiryo"/>
              <a:ea typeface="Meiryo"/>
              <a:cs typeface="Meiryo"/>
              <a:sym typeface="Meiryo"/>
            </a:endParaRPr>
          </a:p>
          <a:p>
            <a:pPr>
              <a:buSzPts val="2400"/>
              <a:defRPr/>
            </a:pPr>
            <a:r>
              <a:rPr lang="ja-JP" altLang="en-US" sz="2000" b="1" dirty="0">
                <a:solidFill>
                  <a:srgbClr val="595959"/>
                </a:solidFill>
                <a:latin typeface="Meiryo"/>
                <a:ea typeface="Meiryo"/>
                <a:cs typeface="Meiryo"/>
                <a:sym typeface="Meiryo"/>
              </a:rPr>
              <a:t>就職を予定する大学生等の企業選択における「育業」に対する意識</a:t>
            </a:r>
            <a:endParaRPr lang="ja-JP" altLang="en-US" sz="2000" dirty="0">
              <a:solidFill>
                <a:srgbClr val="595959"/>
              </a:solidFill>
              <a:latin typeface="メイリオ" panose="020B0604030504040204" pitchFamily="50" charset="-128"/>
              <a:ea typeface="メイリオ" panose="020B0604030504040204" pitchFamily="50" charset="-128"/>
            </a:endParaRPr>
          </a:p>
        </p:txBody>
      </p:sp>
      <p:sp>
        <p:nvSpPr>
          <p:cNvPr id="20" name="Google Shape;454;p10"/>
          <p:cNvSpPr txBox="1"/>
          <p:nvPr/>
        </p:nvSpPr>
        <p:spPr>
          <a:xfrm>
            <a:off x="-651157" y="2166230"/>
            <a:ext cx="6288420" cy="369291"/>
          </a:xfrm>
          <a:prstGeom prst="rect">
            <a:avLst/>
          </a:prstGeom>
          <a:noFill/>
          <a:ln>
            <a:noFill/>
          </a:ln>
        </p:spPr>
        <p:txBody>
          <a:bodyPr spcFirstLastPara="1" wrap="square" lIns="91425" tIns="45700" rIns="91425" bIns="45700" anchor="t" anchorCtr="0">
            <a:spAutoFit/>
          </a:bodyPr>
          <a:lstStyle/>
          <a:p>
            <a:pPr algn="ctr">
              <a:buSzPts val="2400"/>
              <a:defRPr/>
            </a:pPr>
            <a:r>
              <a:rPr lang="en-US" altLang="ja-JP" sz="1800" b="1" dirty="0">
                <a:solidFill>
                  <a:srgbClr val="595959"/>
                </a:solidFill>
                <a:latin typeface="Meiryo"/>
                <a:ea typeface="Meiryo"/>
                <a:cs typeface="Meiryo"/>
                <a:sym typeface="Meiryo"/>
              </a:rPr>
              <a:t>【</a:t>
            </a:r>
            <a:r>
              <a:rPr lang="ja-JP" altLang="en-US" sz="1800" b="1" dirty="0">
                <a:solidFill>
                  <a:srgbClr val="595959"/>
                </a:solidFill>
                <a:latin typeface="Meiryo"/>
                <a:ea typeface="Meiryo"/>
                <a:cs typeface="Meiryo"/>
                <a:sym typeface="Meiryo"/>
              </a:rPr>
              <a:t>企業選択における「育業」の重要度</a:t>
            </a:r>
            <a:r>
              <a:rPr lang="en-US" altLang="ja-JP" sz="1800" b="1" dirty="0">
                <a:solidFill>
                  <a:srgbClr val="595959"/>
                </a:solidFill>
                <a:latin typeface="Meiryo"/>
                <a:ea typeface="Meiryo"/>
                <a:cs typeface="Meiryo"/>
                <a:sym typeface="Meiryo"/>
              </a:rPr>
              <a:t>】</a:t>
            </a:r>
            <a:endParaRPr sz="1800" b="1" dirty="0">
              <a:solidFill>
                <a:srgbClr val="595959"/>
              </a:solidFill>
              <a:latin typeface="Meiryo"/>
              <a:ea typeface="Meiryo"/>
              <a:cs typeface="Meiryo"/>
              <a:sym typeface="Meiryo"/>
            </a:endParaRPr>
          </a:p>
        </p:txBody>
      </p:sp>
      <p:sp>
        <p:nvSpPr>
          <p:cNvPr id="23" name="Google Shape;616;p69"/>
          <p:cNvSpPr txBox="1"/>
          <p:nvPr/>
        </p:nvSpPr>
        <p:spPr>
          <a:xfrm>
            <a:off x="183373" y="999757"/>
            <a:ext cx="1893907" cy="338514"/>
          </a:xfrm>
          <a:prstGeom prst="rect">
            <a:avLst/>
          </a:prstGeom>
          <a:solidFill>
            <a:srgbClr val="9ECB58"/>
          </a:solidFill>
          <a:ln>
            <a:noFill/>
          </a:ln>
        </p:spPr>
        <p:txBody>
          <a:bodyPr spcFirstLastPara="1" wrap="square" lIns="91425" tIns="45700" rIns="91425" bIns="45700" anchor="t" anchorCtr="0">
            <a:spAutoFit/>
          </a:bodyPr>
          <a:lstStyle/>
          <a:p>
            <a:pPr algn="ctr">
              <a:buSzPts val="1600"/>
              <a:defRPr/>
            </a:pPr>
            <a:r>
              <a:rPr lang="ja-JP" altLang="en-US" sz="1600" b="1">
                <a:solidFill>
                  <a:srgbClr val="FFFFFF"/>
                </a:solidFill>
                <a:latin typeface="メイリオ" panose="020B0604030504040204" pitchFamily="50" charset="-128"/>
                <a:ea typeface="メイリオ" panose="020B0604030504040204" pitchFamily="50" charset="-128"/>
                <a:cs typeface="Meiryo"/>
                <a:sym typeface="Meiryo"/>
              </a:rPr>
              <a:t>企業のメリット</a:t>
            </a:r>
            <a:endParaRPr sz="1600">
              <a:solidFill>
                <a:srgbClr val="FFFF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50997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6" name="図 5" descr="グラフ が含まれている画像&#10;&#10;自動的に生成された説明">
            <a:extLst>
              <a:ext uri="{FF2B5EF4-FFF2-40B4-BE49-F238E27FC236}">
                <a16:creationId xmlns:a16="http://schemas.microsoft.com/office/drawing/2014/main" id="{8BDA32BB-FE1C-E6BC-7649-AD0889E46EA5}"/>
              </a:ext>
            </a:extLst>
          </p:cNvPr>
          <p:cNvPicPr>
            <a:picLocks noChangeAspect="1"/>
          </p:cNvPicPr>
          <p:nvPr/>
        </p:nvPicPr>
        <p:blipFill>
          <a:blip r:embed="rId3"/>
          <a:stretch>
            <a:fillRect/>
          </a:stretch>
        </p:blipFill>
        <p:spPr>
          <a:xfrm>
            <a:off x="141974" y="2823956"/>
            <a:ext cx="4462907" cy="1645091"/>
          </a:xfrm>
          <a:prstGeom prst="rect">
            <a:avLst/>
          </a:prstGeom>
        </p:spPr>
      </p:pic>
      <p:pic>
        <p:nvPicPr>
          <p:cNvPr id="9" name="図 8" descr="グラフ&#10;&#10;自動的に生成された説明">
            <a:extLst>
              <a:ext uri="{FF2B5EF4-FFF2-40B4-BE49-F238E27FC236}">
                <a16:creationId xmlns:a16="http://schemas.microsoft.com/office/drawing/2014/main" id="{678075C9-657F-058A-EDEB-19E4259D91C7}"/>
              </a:ext>
            </a:extLst>
          </p:cNvPr>
          <p:cNvPicPr>
            <a:picLocks noChangeAspect="1"/>
          </p:cNvPicPr>
          <p:nvPr/>
        </p:nvPicPr>
        <p:blipFill>
          <a:blip r:embed="rId4"/>
          <a:stretch>
            <a:fillRect/>
          </a:stretch>
        </p:blipFill>
        <p:spPr>
          <a:xfrm>
            <a:off x="4952283" y="2847238"/>
            <a:ext cx="4211956" cy="1626923"/>
          </a:xfrm>
          <a:prstGeom prst="rect">
            <a:avLst/>
          </a:prstGeom>
        </p:spPr>
      </p:pic>
      <p:sp>
        <p:nvSpPr>
          <p:cNvPr id="473" name="Google Shape;473;p12"/>
          <p:cNvSpPr/>
          <p:nvPr/>
        </p:nvSpPr>
        <p:spPr>
          <a:xfrm>
            <a:off x="283642" y="5212393"/>
            <a:ext cx="8617491" cy="792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Autofit/>
          </a:bodyPr>
          <a:lstStyle/>
          <a:p>
            <a:pPr algn="ctr">
              <a:buSzPts val="2400"/>
              <a:defRPr/>
            </a:pPr>
            <a:r>
              <a:rPr lang="ja-JP" altLang="en-US" sz="2400" b="1" dirty="0">
                <a:solidFill>
                  <a:srgbClr val="595959"/>
                </a:solidFill>
                <a:latin typeface="Meiryo"/>
                <a:ea typeface="Meiryo"/>
                <a:sym typeface="Meiryo"/>
              </a:rPr>
              <a:t>ほとんどの就活生は、本人の育業はもとより、</a:t>
            </a:r>
            <a:endParaRPr lang="en-US" altLang="ja-JP" sz="2400" b="1" dirty="0">
              <a:solidFill>
                <a:srgbClr val="595959"/>
              </a:solidFill>
              <a:latin typeface="Meiryo"/>
              <a:ea typeface="Meiryo"/>
              <a:sym typeface="Meiryo"/>
            </a:endParaRPr>
          </a:p>
          <a:p>
            <a:pPr algn="ctr">
              <a:buSzPts val="2400"/>
              <a:defRPr/>
            </a:pPr>
            <a:r>
              <a:rPr lang="ja-JP" altLang="en-US" sz="2400" b="1" dirty="0">
                <a:solidFill>
                  <a:srgbClr val="595959"/>
                </a:solidFill>
                <a:latin typeface="Meiryo"/>
                <a:ea typeface="Meiryo"/>
                <a:sym typeface="Meiryo"/>
              </a:rPr>
              <a:t>パートナーに対しても育業を求めている</a:t>
            </a:r>
            <a:endParaRPr lang="ja-JP" altLang="en-US" dirty="0">
              <a:solidFill>
                <a:srgbClr val="595959"/>
              </a:solidFill>
              <a:latin typeface="メイリオ" panose="020B0604030504040204" pitchFamily="50" charset="-128"/>
              <a:ea typeface="メイリオ" panose="020B0604030504040204" pitchFamily="50" charset="-128"/>
            </a:endParaRPr>
          </a:p>
        </p:txBody>
      </p:sp>
      <p:sp>
        <p:nvSpPr>
          <p:cNvPr id="18" name="Google Shape;454;p10"/>
          <p:cNvSpPr txBox="1"/>
          <p:nvPr/>
        </p:nvSpPr>
        <p:spPr>
          <a:xfrm>
            <a:off x="45012" y="1419704"/>
            <a:ext cx="2657673" cy="369291"/>
          </a:xfrm>
          <a:prstGeom prst="rect">
            <a:avLst/>
          </a:prstGeom>
          <a:noFill/>
          <a:ln>
            <a:noFill/>
          </a:ln>
        </p:spPr>
        <p:txBody>
          <a:bodyPr spcFirstLastPara="1" wrap="square" lIns="91425" tIns="45700" rIns="91425" bIns="45700" anchor="t" anchorCtr="0">
            <a:spAutoFit/>
          </a:bodyPr>
          <a:lstStyle/>
          <a:p>
            <a:pPr algn="ctr">
              <a:buSzPts val="2400"/>
              <a:defRPr/>
            </a:pPr>
            <a:r>
              <a:rPr lang="en-US" altLang="ja-JP" sz="1800" b="1" dirty="0">
                <a:solidFill>
                  <a:srgbClr val="595959"/>
                </a:solidFill>
                <a:latin typeface="Meiryo"/>
                <a:ea typeface="Meiryo"/>
                <a:cs typeface="Meiryo"/>
                <a:sym typeface="Meiryo"/>
              </a:rPr>
              <a:t>【</a:t>
            </a:r>
            <a:r>
              <a:rPr lang="ja-JP" altLang="en-US" sz="1800" b="1" dirty="0">
                <a:solidFill>
                  <a:srgbClr val="595959"/>
                </a:solidFill>
                <a:latin typeface="Meiryo"/>
                <a:ea typeface="Meiryo"/>
                <a:cs typeface="Meiryo"/>
                <a:sym typeface="Meiryo"/>
              </a:rPr>
              <a:t>将来の育業希望</a:t>
            </a:r>
            <a:r>
              <a:rPr lang="en-US" altLang="ja-JP" sz="1800" b="1" dirty="0">
                <a:solidFill>
                  <a:srgbClr val="595959"/>
                </a:solidFill>
                <a:latin typeface="Meiryo"/>
                <a:ea typeface="Meiryo"/>
                <a:cs typeface="Meiryo"/>
                <a:sym typeface="Meiryo"/>
              </a:rPr>
              <a:t>】</a:t>
            </a:r>
            <a:endParaRPr sz="1800" b="1" dirty="0">
              <a:solidFill>
                <a:srgbClr val="595959"/>
              </a:solidFill>
              <a:latin typeface="Meiryo"/>
              <a:ea typeface="Meiryo"/>
              <a:cs typeface="Meiryo"/>
              <a:sym typeface="Meiryo"/>
            </a:endParaRPr>
          </a:p>
        </p:txBody>
      </p:sp>
      <p:sp>
        <p:nvSpPr>
          <p:cNvPr id="19" name="Google Shape;463;p10"/>
          <p:cNvSpPr/>
          <p:nvPr/>
        </p:nvSpPr>
        <p:spPr>
          <a:xfrm>
            <a:off x="662584" y="1669184"/>
            <a:ext cx="7783118" cy="580648"/>
          </a:xfrm>
          <a:prstGeom prst="round2DiagRect">
            <a:avLst>
              <a:gd name="adj1" fmla="val 16667"/>
              <a:gd name="adj2" fmla="val 0"/>
            </a:avLst>
          </a:prstGeom>
          <a:noFill/>
          <a:ln>
            <a:noFill/>
          </a:ln>
        </p:spPr>
        <p:txBody>
          <a:bodyPr spcFirstLastPara="1" wrap="square" lIns="91425" tIns="45700" rIns="91425" bIns="45700" anchor="ctr" anchorCtr="0">
            <a:noAutofit/>
          </a:bodyPr>
          <a:lstStyle/>
          <a:p>
            <a:pPr>
              <a:buSzPts val="1400"/>
              <a:defRPr/>
            </a:pPr>
            <a:r>
              <a:rPr lang="en-US" altLang="ja-JP" b="1" dirty="0">
                <a:solidFill>
                  <a:srgbClr val="2EAE52"/>
                </a:solidFill>
                <a:latin typeface="Meiryo"/>
                <a:ea typeface="Meiryo"/>
                <a:cs typeface="Meiryo"/>
                <a:sym typeface="Meiryo"/>
              </a:rPr>
              <a:t>Q.</a:t>
            </a:r>
            <a:r>
              <a:rPr lang="ja-JP" altLang="en-US" b="1" dirty="0">
                <a:solidFill>
                  <a:srgbClr val="2EAE52"/>
                </a:solidFill>
                <a:latin typeface="Meiryo"/>
                <a:ea typeface="Meiryo"/>
                <a:cs typeface="Meiryo"/>
                <a:sym typeface="Meiryo"/>
              </a:rPr>
              <a:t>あなたに将来子供が生まれたら、あなた自身は育業したいと思いますか？</a:t>
            </a:r>
            <a:endParaRPr lang="en-US" altLang="ja-JP" b="1" dirty="0">
              <a:solidFill>
                <a:srgbClr val="2EAE52"/>
              </a:solidFill>
              <a:latin typeface="Meiryo"/>
              <a:ea typeface="Meiryo"/>
              <a:cs typeface="Meiryo"/>
              <a:sym typeface="Meiryo"/>
            </a:endParaRPr>
          </a:p>
          <a:p>
            <a:pPr>
              <a:buSzPts val="1400"/>
              <a:defRPr/>
            </a:pPr>
            <a:r>
              <a:rPr lang="en-US" altLang="ja-JP" b="1" dirty="0">
                <a:solidFill>
                  <a:srgbClr val="2EAE52"/>
                </a:solidFill>
                <a:latin typeface="Meiryo"/>
                <a:ea typeface="Meiryo"/>
                <a:cs typeface="Meiryo"/>
                <a:sym typeface="Meiryo"/>
              </a:rPr>
              <a:t>Q.</a:t>
            </a:r>
            <a:r>
              <a:rPr lang="ja-JP" altLang="en-US" b="1" dirty="0">
                <a:solidFill>
                  <a:srgbClr val="2EAE52"/>
                </a:solidFill>
                <a:latin typeface="Meiryo"/>
                <a:ea typeface="Meiryo"/>
                <a:cs typeface="Meiryo"/>
                <a:sym typeface="Meiryo"/>
              </a:rPr>
              <a:t>あなたに将来子供が生まれたら、パートナーに育業してほしいと思いますか？</a:t>
            </a:r>
          </a:p>
        </p:txBody>
      </p:sp>
      <p:sp>
        <p:nvSpPr>
          <p:cNvPr id="20" name="テキスト ボックス 19"/>
          <p:cNvSpPr txBox="1"/>
          <p:nvPr/>
        </p:nvSpPr>
        <p:spPr>
          <a:xfrm>
            <a:off x="2885086" y="2657831"/>
            <a:ext cx="1482715" cy="338554"/>
          </a:xfrm>
          <a:prstGeom prst="rect">
            <a:avLst/>
          </a:prstGeom>
          <a:noFill/>
        </p:spPr>
        <p:txBody>
          <a:bodyPr wrap="square" rtlCol="0">
            <a:spAutoFit/>
          </a:bodyPr>
          <a:lstStyle/>
          <a:p>
            <a:pPr>
              <a:defRPr/>
            </a:pPr>
            <a:r>
              <a:rPr kumimoji="1" lang="ja-JP" altLang="en-US" sz="1600" b="1" dirty="0">
                <a:solidFill>
                  <a:srgbClr val="FF0000"/>
                </a:solidFill>
                <a:latin typeface="メイリオ" panose="020B0604030504040204" pitchFamily="50" charset="-128"/>
                <a:ea typeface="メイリオ" panose="020B0604030504040204" pitchFamily="50" charset="-128"/>
              </a:rPr>
              <a:t>計</a:t>
            </a:r>
            <a:r>
              <a:rPr kumimoji="1" lang="en-US" altLang="ja-JP" sz="1600" b="1" dirty="0">
                <a:solidFill>
                  <a:srgbClr val="FF0000"/>
                </a:solidFill>
                <a:latin typeface="メイリオ" panose="020B0604030504040204" pitchFamily="50" charset="-128"/>
                <a:ea typeface="メイリオ" panose="020B0604030504040204" pitchFamily="50" charset="-128"/>
              </a:rPr>
              <a:t>86.5%</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885086" y="3476292"/>
            <a:ext cx="1312333" cy="338554"/>
          </a:xfrm>
          <a:prstGeom prst="rect">
            <a:avLst/>
          </a:prstGeom>
          <a:noFill/>
        </p:spPr>
        <p:txBody>
          <a:bodyPr wrap="square" rtlCol="0">
            <a:spAutoFit/>
          </a:bodyPr>
          <a:lstStyle/>
          <a:p>
            <a:pPr>
              <a:defRPr/>
            </a:pPr>
            <a:r>
              <a:rPr kumimoji="1" lang="ja-JP" altLang="en-US" sz="1600" b="1" dirty="0">
                <a:solidFill>
                  <a:srgbClr val="FF0000"/>
                </a:solidFill>
                <a:latin typeface="メイリオ" panose="020B0604030504040204" pitchFamily="50" charset="-128"/>
                <a:ea typeface="メイリオ" panose="020B0604030504040204" pitchFamily="50" charset="-128"/>
              </a:rPr>
              <a:t>計</a:t>
            </a:r>
            <a:r>
              <a:rPr kumimoji="1" lang="en-US" altLang="ja-JP" sz="1600" b="1" dirty="0">
                <a:solidFill>
                  <a:srgbClr val="FF0000"/>
                </a:solidFill>
                <a:latin typeface="メイリオ" panose="020B0604030504040204" pitchFamily="50" charset="-128"/>
                <a:ea typeface="メイリオ" panose="020B0604030504040204" pitchFamily="50" charset="-128"/>
              </a:rPr>
              <a:t>85.6%</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7318451" y="2685212"/>
            <a:ext cx="1312333" cy="338554"/>
          </a:xfrm>
          <a:prstGeom prst="rect">
            <a:avLst/>
          </a:prstGeom>
          <a:noFill/>
        </p:spPr>
        <p:txBody>
          <a:bodyPr wrap="square" rtlCol="0">
            <a:spAutoFit/>
          </a:bodyPr>
          <a:lstStyle/>
          <a:p>
            <a:pPr>
              <a:defRPr/>
            </a:pPr>
            <a:r>
              <a:rPr kumimoji="1" lang="ja-JP" altLang="en-US" sz="1600" b="1" dirty="0">
                <a:solidFill>
                  <a:srgbClr val="FF0000"/>
                </a:solidFill>
                <a:latin typeface="メイリオ" panose="020B0604030504040204" pitchFamily="50" charset="-128"/>
                <a:ea typeface="メイリオ" panose="020B0604030504040204" pitchFamily="50" charset="-128"/>
              </a:rPr>
              <a:t>計</a:t>
            </a:r>
            <a:r>
              <a:rPr kumimoji="1" lang="en-US" altLang="ja-JP" sz="1600" b="1" dirty="0">
                <a:solidFill>
                  <a:srgbClr val="FF0000"/>
                </a:solidFill>
                <a:latin typeface="メイリオ" panose="020B0604030504040204" pitchFamily="50" charset="-128"/>
                <a:ea typeface="メイリオ" panose="020B0604030504040204" pitchFamily="50" charset="-128"/>
              </a:rPr>
              <a:t>84.4%</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7174225" y="3504087"/>
            <a:ext cx="1312333" cy="338554"/>
          </a:xfrm>
          <a:prstGeom prst="rect">
            <a:avLst/>
          </a:prstGeom>
          <a:noFill/>
        </p:spPr>
        <p:txBody>
          <a:bodyPr wrap="square" rtlCol="0">
            <a:spAutoFit/>
          </a:bodyPr>
          <a:lstStyle/>
          <a:p>
            <a:pPr>
              <a:defRPr/>
            </a:pPr>
            <a:r>
              <a:rPr kumimoji="1" lang="ja-JP" altLang="en-US" sz="1600" b="1" dirty="0">
                <a:solidFill>
                  <a:srgbClr val="FF0000"/>
                </a:solidFill>
                <a:latin typeface="メイリオ" panose="020B0604030504040204" pitchFamily="50" charset="-128"/>
                <a:ea typeface="メイリオ" panose="020B0604030504040204" pitchFamily="50" charset="-128"/>
              </a:rPr>
              <a:t>計</a:t>
            </a:r>
            <a:r>
              <a:rPr kumimoji="1" lang="en-US" altLang="ja-JP" sz="1600" b="1" dirty="0">
                <a:solidFill>
                  <a:srgbClr val="FF0000"/>
                </a:solidFill>
                <a:latin typeface="メイリオ" panose="020B0604030504040204" pitchFamily="50" charset="-128"/>
                <a:ea typeface="メイリオ" panose="020B0604030504040204" pitchFamily="50" charset="-128"/>
              </a:rPr>
              <a:t>81.4%</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24" name="Google Shape;642;p70"/>
          <p:cNvSpPr txBox="1"/>
          <p:nvPr/>
        </p:nvSpPr>
        <p:spPr>
          <a:xfrm>
            <a:off x="1215594" y="2260808"/>
            <a:ext cx="2418944" cy="400069"/>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000" b="1" dirty="0">
                <a:solidFill>
                  <a:srgbClr val="595959"/>
                </a:solidFill>
                <a:latin typeface="Meiryo"/>
                <a:ea typeface="Meiryo"/>
                <a:cs typeface="Meiryo"/>
                <a:sym typeface="Meiryo"/>
              </a:rPr>
              <a:t>本人が育業を希望</a:t>
            </a:r>
            <a:endParaRPr sz="2000" dirty="0">
              <a:solidFill>
                <a:srgbClr val="595959"/>
              </a:solidFill>
            </a:endParaRPr>
          </a:p>
        </p:txBody>
      </p:sp>
      <p:sp>
        <p:nvSpPr>
          <p:cNvPr id="26" name="Google Shape;642;p70"/>
          <p:cNvSpPr txBox="1"/>
          <p:nvPr/>
        </p:nvSpPr>
        <p:spPr>
          <a:xfrm>
            <a:off x="5387484" y="2289960"/>
            <a:ext cx="3106420" cy="400069"/>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000" b="1" dirty="0">
                <a:solidFill>
                  <a:srgbClr val="595959"/>
                </a:solidFill>
                <a:latin typeface="Meiryo"/>
                <a:ea typeface="Meiryo"/>
                <a:cs typeface="Meiryo"/>
                <a:sym typeface="Meiryo"/>
              </a:rPr>
              <a:t>パートナーの育業を希望</a:t>
            </a:r>
            <a:endParaRPr sz="2000" dirty="0">
              <a:solidFill>
                <a:srgbClr val="595959"/>
              </a:solidFill>
            </a:endParaRPr>
          </a:p>
        </p:txBody>
      </p:sp>
      <p:pic>
        <p:nvPicPr>
          <p:cNvPr id="15" name="図 14">
            <a:extLst>
              <a:ext uri="{FF2B5EF4-FFF2-40B4-BE49-F238E27FC236}">
                <a16:creationId xmlns:a16="http://schemas.microsoft.com/office/drawing/2014/main" id="{04B93686-8D21-671F-7C5E-3F577452F107}"/>
              </a:ext>
            </a:extLst>
          </p:cNvPr>
          <p:cNvPicPr>
            <a:picLocks noChangeAspect="1"/>
          </p:cNvPicPr>
          <p:nvPr/>
        </p:nvPicPr>
        <p:blipFill rotWithShape="1">
          <a:blip r:embed="rId5"/>
          <a:srcRect b="62808"/>
          <a:stretch/>
        </p:blipFill>
        <p:spPr>
          <a:xfrm>
            <a:off x="183373" y="4542515"/>
            <a:ext cx="8859961" cy="309405"/>
          </a:xfrm>
          <a:prstGeom prst="rect">
            <a:avLst/>
          </a:prstGeom>
        </p:spPr>
      </p:pic>
      <p:pic>
        <p:nvPicPr>
          <p:cNvPr id="17" name="図 16" descr="挿絵 が含まれている画像&#10;&#10;自動的に生成された説明">
            <a:extLst>
              <a:ext uri="{FF2B5EF4-FFF2-40B4-BE49-F238E27FC236}">
                <a16:creationId xmlns:a16="http://schemas.microsoft.com/office/drawing/2014/main" id="{186229F3-8D85-8F4E-B610-F59816D32928}"/>
              </a:ext>
            </a:extLst>
          </p:cNvPr>
          <p:cNvPicPr>
            <a:picLocks noChangeAspect="1"/>
          </p:cNvPicPr>
          <p:nvPr/>
        </p:nvPicPr>
        <p:blipFill>
          <a:blip r:embed="rId6"/>
          <a:stretch>
            <a:fillRect/>
          </a:stretch>
        </p:blipFill>
        <p:spPr>
          <a:xfrm>
            <a:off x="1130324" y="3034222"/>
            <a:ext cx="393700" cy="241300"/>
          </a:xfrm>
          <a:prstGeom prst="rect">
            <a:avLst/>
          </a:prstGeom>
        </p:spPr>
      </p:pic>
      <p:pic>
        <p:nvPicPr>
          <p:cNvPr id="30" name="図 29" descr="アイコン&#10;&#10;自動的に生成された説明">
            <a:extLst>
              <a:ext uri="{FF2B5EF4-FFF2-40B4-BE49-F238E27FC236}">
                <a16:creationId xmlns:a16="http://schemas.microsoft.com/office/drawing/2014/main" id="{D5F36185-37A3-2111-7CB7-65BA98572438}"/>
              </a:ext>
            </a:extLst>
          </p:cNvPr>
          <p:cNvPicPr>
            <a:picLocks noChangeAspect="1"/>
          </p:cNvPicPr>
          <p:nvPr/>
        </p:nvPicPr>
        <p:blipFill>
          <a:blip r:embed="rId7"/>
          <a:stretch>
            <a:fillRect/>
          </a:stretch>
        </p:blipFill>
        <p:spPr>
          <a:xfrm>
            <a:off x="2862686" y="3034222"/>
            <a:ext cx="381000" cy="241300"/>
          </a:xfrm>
          <a:prstGeom prst="rect">
            <a:avLst/>
          </a:prstGeom>
        </p:spPr>
      </p:pic>
      <p:pic>
        <p:nvPicPr>
          <p:cNvPr id="32" name="図 31" descr="挿絵, 光 が含まれている画像&#10;&#10;自動的に生成された説明">
            <a:extLst>
              <a:ext uri="{FF2B5EF4-FFF2-40B4-BE49-F238E27FC236}">
                <a16:creationId xmlns:a16="http://schemas.microsoft.com/office/drawing/2014/main" id="{6F8C07D1-8377-52C6-1B0F-F249665015F5}"/>
              </a:ext>
            </a:extLst>
          </p:cNvPr>
          <p:cNvPicPr>
            <a:picLocks noChangeAspect="1"/>
          </p:cNvPicPr>
          <p:nvPr/>
        </p:nvPicPr>
        <p:blipFill>
          <a:blip r:embed="rId8"/>
          <a:stretch>
            <a:fillRect/>
          </a:stretch>
        </p:blipFill>
        <p:spPr>
          <a:xfrm>
            <a:off x="3014997" y="3849938"/>
            <a:ext cx="393700" cy="241300"/>
          </a:xfrm>
          <a:prstGeom prst="rect">
            <a:avLst/>
          </a:prstGeom>
        </p:spPr>
      </p:pic>
      <p:pic>
        <p:nvPicPr>
          <p:cNvPr id="34" name="図 33" descr="挿絵, 光 が含まれている画像&#10;&#10;自動的に生成された説明">
            <a:extLst>
              <a:ext uri="{FF2B5EF4-FFF2-40B4-BE49-F238E27FC236}">
                <a16:creationId xmlns:a16="http://schemas.microsoft.com/office/drawing/2014/main" id="{74EA79B5-6E94-0E5B-9AB1-8E1A6B0EF755}"/>
              </a:ext>
            </a:extLst>
          </p:cNvPr>
          <p:cNvPicPr>
            <a:picLocks noChangeAspect="1"/>
          </p:cNvPicPr>
          <p:nvPr/>
        </p:nvPicPr>
        <p:blipFill>
          <a:blip r:embed="rId9"/>
          <a:stretch>
            <a:fillRect/>
          </a:stretch>
        </p:blipFill>
        <p:spPr>
          <a:xfrm>
            <a:off x="1176996" y="3849938"/>
            <a:ext cx="393700" cy="241300"/>
          </a:xfrm>
          <a:prstGeom prst="rect">
            <a:avLst/>
          </a:prstGeom>
        </p:spPr>
      </p:pic>
      <p:pic>
        <p:nvPicPr>
          <p:cNvPr id="36" name="図 35" descr="挿絵 が含まれている画像&#10;&#10;自動的に生成された説明">
            <a:extLst>
              <a:ext uri="{FF2B5EF4-FFF2-40B4-BE49-F238E27FC236}">
                <a16:creationId xmlns:a16="http://schemas.microsoft.com/office/drawing/2014/main" id="{CB595BB8-C840-6974-4F7C-76F05AEDCA9C}"/>
              </a:ext>
            </a:extLst>
          </p:cNvPr>
          <p:cNvPicPr>
            <a:picLocks noChangeAspect="1"/>
          </p:cNvPicPr>
          <p:nvPr/>
        </p:nvPicPr>
        <p:blipFill>
          <a:blip r:embed="rId10"/>
          <a:stretch>
            <a:fillRect/>
          </a:stretch>
        </p:blipFill>
        <p:spPr>
          <a:xfrm>
            <a:off x="5473060" y="3857275"/>
            <a:ext cx="368300" cy="241300"/>
          </a:xfrm>
          <a:prstGeom prst="rect">
            <a:avLst/>
          </a:prstGeom>
        </p:spPr>
      </p:pic>
      <p:pic>
        <p:nvPicPr>
          <p:cNvPr id="38" name="図 37" descr="挿絵 が含まれている画像&#10;&#10;自動的に生成された説明">
            <a:extLst>
              <a:ext uri="{FF2B5EF4-FFF2-40B4-BE49-F238E27FC236}">
                <a16:creationId xmlns:a16="http://schemas.microsoft.com/office/drawing/2014/main" id="{3F2D9D19-07AB-30C1-C615-245E847D63F6}"/>
              </a:ext>
            </a:extLst>
          </p:cNvPr>
          <p:cNvPicPr>
            <a:picLocks noChangeAspect="1"/>
          </p:cNvPicPr>
          <p:nvPr/>
        </p:nvPicPr>
        <p:blipFill>
          <a:blip r:embed="rId11"/>
          <a:stretch>
            <a:fillRect/>
          </a:stretch>
        </p:blipFill>
        <p:spPr>
          <a:xfrm>
            <a:off x="7121599" y="3857275"/>
            <a:ext cx="393700" cy="241300"/>
          </a:xfrm>
          <a:prstGeom prst="rect">
            <a:avLst/>
          </a:prstGeom>
        </p:spPr>
      </p:pic>
      <p:pic>
        <p:nvPicPr>
          <p:cNvPr id="40" name="図 39" descr="挿絵, プレート が含まれている画像&#10;&#10;自動的に生成された説明">
            <a:extLst>
              <a:ext uri="{FF2B5EF4-FFF2-40B4-BE49-F238E27FC236}">
                <a16:creationId xmlns:a16="http://schemas.microsoft.com/office/drawing/2014/main" id="{28BC7450-0559-965B-7FB5-5C45A9F25503}"/>
              </a:ext>
            </a:extLst>
          </p:cNvPr>
          <p:cNvPicPr>
            <a:picLocks noChangeAspect="1"/>
          </p:cNvPicPr>
          <p:nvPr/>
        </p:nvPicPr>
        <p:blipFill>
          <a:blip r:embed="rId12"/>
          <a:stretch>
            <a:fillRect/>
          </a:stretch>
        </p:blipFill>
        <p:spPr>
          <a:xfrm>
            <a:off x="5772141" y="3034222"/>
            <a:ext cx="393700" cy="241300"/>
          </a:xfrm>
          <a:prstGeom prst="rect">
            <a:avLst/>
          </a:prstGeom>
        </p:spPr>
      </p:pic>
      <p:pic>
        <p:nvPicPr>
          <p:cNvPr id="42" name="図 41" descr="挿絵 が含まれている画像&#10;&#10;自動的に生成された説明">
            <a:extLst>
              <a:ext uri="{FF2B5EF4-FFF2-40B4-BE49-F238E27FC236}">
                <a16:creationId xmlns:a16="http://schemas.microsoft.com/office/drawing/2014/main" id="{24C4CE6C-012A-36F8-CC94-3BB4C3E94492}"/>
              </a:ext>
            </a:extLst>
          </p:cNvPr>
          <p:cNvPicPr>
            <a:picLocks noChangeAspect="1"/>
          </p:cNvPicPr>
          <p:nvPr/>
        </p:nvPicPr>
        <p:blipFill>
          <a:blip r:embed="rId13"/>
          <a:stretch>
            <a:fillRect/>
          </a:stretch>
        </p:blipFill>
        <p:spPr>
          <a:xfrm>
            <a:off x="7468190" y="3048497"/>
            <a:ext cx="393700" cy="241300"/>
          </a:xfrm>
          <a:prstGeom prst="rect">
            <a:avLst/>
          </a:prstGeom>
        </p:spPr>
      </p:pic>
      <p:sp>
        <p:nvSpPr>
          <p:cNvPr id="2" name="正方形/長方形 1"/>
          <p:cNvSpPr/>
          <p:nvPr/>
        </p:nvSpPr>
        <p:spPr>
          <a:xfrm>
            <a:off x="200385" y="6135322"/>
            <a:ext cx="8784000" cy="523220"/>
          </a:xfrm>
          <a:prstGeom prst="rect">
            <a:avLst/>
          </a:prstGeom>
        </p:spPr>
        <p:txBody>
          <a:bodyPr wrap="square">
            <a:spAutoFit/>
          </a:bodyPr>
          <a:lstStyle/>
          <a:p>
            <a:pPr algn="ctr">
              <a:buSzPts val="2400"/>
              <a:defRPr/>
            </a:pPr>
            <a:r>
              <a:rPr lang="ja-JP" altLang="en-US" sz="2800" b="1" dirty="0">
                <a:solidFill>
                  <a:srgbClr val="FF0000"/>
                </a:solidFill>
                <a:latin typeface="Meiryo"/>
                <a:ea typeface="Meiryo"/>
                <a:sym typeface="Meiryo"/>
              </a:rPr>
              <a:t>既に就活生の企業選択において、「育業」は常識！</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1" name="Google Shape;612;p69"/>
          <p:cNvSpPr txBox="1"/>
          <p:nvPr/>
        </p:nvSpPr>
        <p:spPr>
          <a:xfrm>
            <a:off x="-31322" y="154802"/>
            <a:ext cx="7962338" cy="769401"/>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1-3-4</a:t>
            </a:r>
            <a:r>
              <a:rPr lang="ja-JP" altLang="en-US" sz="2400" b="1" dirty="0">
                <a:solidFill>
                  <a:srgbClr val="636366"/>
                </a:solidFill>
                <a:latin typeface="Meiryo"/>
                <a:ea typeface="Meiryo"/>
                <a:cs typeface="Meiryo"/>
                <a:sym typeface="Meiryo"/>
              </a:rPr>
              <a:t>　なぜ今「育業」か</a:t>
            </a:r>
            <a:endParaRPr lang="en-US" altLang="ja-JP" sz="2400" b="1" dirty="0">
              <a:solidFill>
                <a:srgbClr val="636366"/>
              </a:solidFill>
              <a:latin typeface="Meiryo"/>
              <a:ea typeface="Meiryo"/>
              <a:cs typeface="Meiryo"/>
              <a:sym typeface="Meiryo"/>
            </a:endParaRPr>
          </a:p>
          <a:p>
            <a:pPr>
              <a:buSzPts val="2400"/>
              <a:defRPr/>
            </a:pPr>
            <a:r>
              <a:rPr lang="ja-JP" altLang="en-US" sz="2000" b="1" dirty="0">
                <a:solidFill>
                  <a:srgbClr val="595959"/>
                </a:solidFill>
                <a:latin typeface="Meiryo"/>
                <a:ea typeface="Meiryo"/>
                <a:cs typeface="Meiryo"/>
                <a:sym typeface="Meiryo"/>
              </a:rPr>
              <a:t>就職を予定する大学生等の企業選択における「育業」に対する意識</a:t>
            </a:r>
            <a:endParaRPr lang="ja-JP" altLang="en-US" sz="2000" dirty="0">
              <a:solidFill>
                <a:srgbClr val="595959"/>
              </a:solidFill>
              <a:latin typeface="メイリオ" panose="020B0604030504040204" pitchFamily="50" charset="-128"/>
              <a:ea typeface="メイリオ" panose="020B0604030504040204" pitchFamily="50" charset="-128"/>
            </a:endParaRPr>
          </a:p>
        </p:txBody>
      </p:sp>
      <p:sp>
        <p:nvSpPr>
          <p:cNvPr id="28" name="Google Shape;616;p69"/>
          <p:cNvSpPr txBox="1"/>
          <p:nvPr/>
        </p:nvSpPr>
        <p:spPr>
          <a:xfrm>
            <a:off x="183373" y="999757"/>
            <a:ext cx="1893907" cy="338514"/>
          </a:xfrm>
          <a:prstGeom prst="rect">
            <a:avLst/>
          </a:prstGeom>
          <a:solidFill>
            <a:srgbClr val="9ECB58"/>
          </a:solidFill>
          <a:ln>
            <a:noFill/>
          </a:ln>
        </p:spPr>
        <p:txBody>
          <a:bodyPr spcFirstLastPara="1" wrap="square" lIns="91425" tIns="45700" rIns="91425" bIns="45700" anchor="t" anchorCtr="0">
            <a:spAutoFit/>
          </a:bodyPr>
          <a:lstStyle/>
          <a:p>
            <a:pPr algn="ctr">
              <a:buSzPts val="1600"/>
              <a:defRPr/>
            </a:pPr>
            <a:r>
              <a:rPr lang="ja-JP" altLang="en-US" sz="1600" b="1">
                <a:solidFill>
                  <a:srgbClr val="FFFFFF"/>
                </a:solidFill>
                <a:latin typeface="メイリオ" panose="020B0604030504040204" pitchFamily="50" charset="-128"/>
                <a:ea typeface="メイリオ" panose="020B0604030504040204" pitchFamily="50" charset="-128"/>
                <a:cs typeface="Meiryo"/>
                <a:sym typeface="Meiryo"/>
              </a:rPr>
              <a:t>企業のメリット</a:t>
            </a:r>
            <a:endParaRPr sz="1600">
              <a:solidFill>
                <a:srgbClr val="FFFFFF"/>
              </a:solidFill>
              <a:latin typeface="メイリオ" panose="020B0604030504040204" pitchFamily="50" charset="-128"/>
              <a:ea typeface="メイリオ" panose="020B0604030504040204" pitchFamily="50" charset="-128"/>
            </a:endParaRPr>
          </a:p>
        </p:txBody>
      </p:sp>
      <p:sp>
        <p:nvSpPr>
          <p:cNvPr id="27" name="Google Shape;462;p10"/>
          <p:cNvSpPr/>
          <p:nvPr/>
        </p:nvSpPr>
        <p:spPr>
          <a:xfrm>
            <a:off x="4131961" y="4966068"/>
            <a:ext cx="4977237" cy="230792"/>
          </a:xfrm>
          <a:prstGeom prst="rect">
            <a:avLst/>
          </a:prstGeom>
          <a:noFill/>
          <a:ln>
            <a:noFill/>
          </a:ln>
        </p:spPr>
        <p:txBody>
          <a:bodyPr spcFirstLastPara="1" wrap="square" lIns="91425" tIns="45700" rIns="91425" bIns="45700" anchor="t" anchorCtr="0">
            <a:spAutoFit/>
          </a:bodyPr>
          <a:lstStyle/>
          <a:p>
            <a:pPr algn="ctr">
              <a:buSzPts val="1400"/>
              <a:defRPr/>
            </a:pPr>
            <a:r>
              <a:rPr lang="ja-JP" altLang="en-US" sz="900" dirty="0">
                <a:solidFill>
                  <a:srgbClr val="636366"/>
                </a:solidFill>
                <a:latin typeface="Meiryo"/>
                <a:ea typeface="Meiryo"/>
                <a:cs typeface="Meiryo"/>
                <a:sym typeface="Meiryo"/>
              </a:rPr>
              <a:t>出典：東京都子供政策連携室「就職を予定する大学生等の「育業」に関する意識調査」</a:t>
            </a:r>
            <a:endParaRPr sz="900" dirty="0">
              <a:solidFill>
                <a:srgbClr val="636366"/>
              </a:solidFill>
              <a:latin typeface="Meiryo"/>
              <a:ea typeface="Meiryo"/>
              <a:cs typeface="Meiryo"/>
              <a:sym typeface="Meiryo"/>
            </a:endParaRPr>
          </a:p>
        </p:txBody>
      </p:sp>
    </p:spTree>
    <p:extLst>
      <p:ext uri="{BB962C8B-B14F-4D97-AF65-F5344CB8AC3E}">
        <p14:creationId xmlns:p14="http://schemas.microsoft.com/office/powerpoint/2010/main" val="43703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9" name="図 8">
            <a:extLst>
              <a:ext uri="{FF2B5EF4-FFF2-40B4-BE49-F238E27FC236}">
                <a16:creationId xmlns:a16="http://schemas.microsoft.com/office/drawing/2014/main" id="{F82BF6AC-C8B7-FB25-F3A3-799E3F784364}"/>
              </a:ext>
            </a:extLst>
          </p:cNvPr>
          <p:cNvPicPr>
            <a:picLocks noChangeAspect="1"/>
          </p:cNvPicPr>
          <p:nvPr/>
        </p:nvPicPr>
        <p:blipFill>
          <a:blip r:embed="rId3"/>
          <a:stretch>
            <a:fillRect/>
          </a:stretch>
        </p:blipFill>
        <p:spPr>
          <a:xfrm>
            <a:off x="269342" y="2301740"/>
            <a:ext cx="8643932" cy="4682035"/>
          </a:xfrm>
          <a:prstGeom prst="rect">
            <a:avLst/>
          </a:prstGeom>
        </p:spPr>
      </p:pic>
      <p:sp>
        <p:nvSpPr>
          <p:cNvPr id="486" name="Google Shape;486;p59"/>
          <p:cNvSpPr txBox="1"/>
          <p:nvPr/>
        </p:nvSpPr>
        <p:spPr>
          <a:xfrm>
            <a:off x="1677690" y="1297921"/>
            <a:ext cx="5827236" cy="46162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000000">
                    <a:lumMod val="65000"/>
                    <a:lumOff val="35000"/>
                  </a:srgbClr>
                </a:solidFill>
                <a:latin typeface="Meiryo"/>
                <a:ea typeface="Meiryo"/>
                <a:cs typeface="Meiryo"/>
                <a:sym typeface="Meiryo"/>
              </a:rPr>
              <a:t> 企業に対するイメージトップ</a:t>
            </a:r>
            <a:r>
              <a:rPr lang="en-US" altLang="ja-JP" sz="2400" b="1" dirty="0">
                <a:solidFill>
                  <a:srgbClr val="000000">
                    <a:lumMod val="65000"/>
                    <a:lumOff val="35000"/>
                  </a:srgbClr>
                </a:solidFill>
                <a:latin typeface="Meiryo"/>
                <a:ea typeface="Meiryo"/>
                <a:cs typeface="Meiryo"/>
                <a:sym typeface="Meiryo"/>
              </a:rPr>
              <a:t>3</a:t>
            </a:r>
            <a:endParaRPr sz="1800" dirty="0">
              <a:solidFill>
                <a:srgbClr val="000000">
                  <a:lumMod val="65000"/>
                  <a:lumOff val="35000"/>
                </a:srgbClr>
              </a:solidFill>
            </a:endParaRPr>
          </a:p>
        </p:txBody>
      </p:sp>
      <p:pic>
        <p:nvPicPr>
          <p:cNvPr id="13" name="図 12">
            <a:extLst>
              <a:ext uri="{FF2B5EF4-FFF2-40B4-BE49-F238E27FC236}">
                <a16:creationId xmlns:a16="http://schemas.microsoft.com/office/drawing/2014/main" id="{E0636B9F-B797-F434-B7FD-64A97C218C2D}"/>
              </a:ext>
            </a:extLst>
          </p:cNvPr>
          <p:cNvPicPr>
            <a:picLocks noChangeAspect="1"/>
          </p:cNvPicPr>
          <p:nvPr/>
        </p:nvPicPr>
        <p:blipFill>
          <a:blip r:embed="rId4"/>
          <a:stretch>
            <a:fillRect/>
          </a:stretch>
        </p:blipFill>
        <p:spPr>
          <a:xfrm>
            <a:off x="265466" y="1337469"/>
            <a:ext cx="1676969" cy="1006181"/>
          </a:xfrm>
          <a:prstGeom prst="rect">
            <a:avLst/>
          </a:prstGeom>
        </p:spPr>
      </p:pic>
      <p:pic>
        <p:nvPicPr>
          <p:cNvPr id="15" name="図 14">
            <a:extLst>
              <a:ext uri="{FF2B5EF4-FFF2-40B4-BE49-F238E27FC236}">
                <a16:creationId xmlns:a16="http://schemas.microsoft.com/office/drawing/2014/main" id="{EA02C6CC-0736-911E-0B63-4AAFE4DA59E2}"/>
              </a:ext>
            </a:extLst>
          </p:cNvPr>
          <p:cNvPicPr>
            <a:picLocks noChangeAspect="1"/>
          </p:cNvPicPr>
          <p:nvPr/>
        </p:nvPicPr>
        <p:blipFill>
          <a:blip r:embed="rId5"/>
          <a:stretch>
            <a:fillRect/>
          </a:stretch>
        </p:blipFill>
        <p:spPr>
          <a:xfrm>
            <a:off x="6992949" y="1244089"/>
            <a:ext cx="1919720" cy="1151832"/>
          </a:xfrm>
          <a:prstGeom prst="rect">
            <a:avLst/>
          </a:prstGeom>
        </p:spPr>
      </p:pic>
      <p:sp>
        <p:nvSpPr>
          <p:cNvPr id="8" name="Google Shape;612;p69"/>
          <p:cNvSpPr txBox="1"/>
          <p:nvPr/>
        </p:nvSpPr>
        <p:spPr>
          <a:xfrm>
            <a:off x="-32399" y="154802"/>
            <a:ext cx="8849687" cy="769401"/>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1-3-5</a:t>
            </a:r>
            <a:r>
              <a:rPr lang="ja-JP" altLang="en-US" sz="2400" b="1" dirty="0">
                <a:solidFill>
                  <a:srgbClr val="636366"/>
                </a:solidFill>
                <a:latin typeface="Meiryo"/>
                <a:ea typeface="Meiryo"/>
                <a:cs typeface="Meiryo"/>
                <a:sym typeface="Meiryo"/>
              </a:rPr>
              <a:t>　なぜ今「育業」か</a:t>
            </a:r>
            <a:endParaRPr lang="en-US" altLang="ja-JP" sz="2400" b="1" dirty="0">
              <a:solidFill>
                <a:srgbClr val="636366"/>
              </a:solidFill>
              <a:latin typeface="Meiryo"/>
              <a:ea typeface="Meiryo"/>
              <a:cs typeface="Meiryo"/>
              <a:sym typeface="Meiryo"/>
            </a:endParaRPr>
          </a:p>
          <a:p>
            <a:pPr>
              <a:buSzPts val="2400"/>
              <a:defRPr/>
            </a:pPr>
            <a:r>
              <a:rPr lang="ja-JP" altLang="en-US" sz="2000" b="1" dirty="0">
                <a:solidFill>
                  <a:srgbClr val="595959"/>
                </a:solidFill>
                <a:latin typeface="Meiryo"/>
                <a:ea typeface="Meiryo"/>
                <a:cs typeface="Meiryo"/>
                <a:sym typeface="Meiryo"/>
              </a:rPr>
              <a:t>就職を予定する大学生等の企業選択における「育業」に対する意識</a:t>
            </a:r>
            <a:endParaRPr lang="ja-JP" altLang="en-US" sz="2000" dirty="0">
              <a:solidFill>
                <a:srgbClr val="595959"/>
              </a:solidFill>
              <a:latin typeface="メイリオ" panose="020B0604030504040204" pitchFamily="50" charset="-128"/>
              <a:ea typeface="メイリオ" panose="020B0604030504040204" pitchFamily="50" charset="-128"/>
            </a:endParaRPr>
          </a:p>
        </p:txBody>
      </p:sp>
      <p:sp>
        <p:nvSpPr>
          <p:cNvPr id="12" name="Google Shape;616;p69"/>
          <p:cNvSpPr txBox="1"/>
          <p:nvPr/>
        </p:nvSpPr>
        <p:spPr>
          <a:xfrm>
            <a:off x="183373" y="999757"/>
            <a:ext cx="1893907" cy="338514"/>
          </a:xfrm>
          <a:prstGeom prst="rect">
            <a:avLst/>
          </a:prstGeom>
          <a:solidFill>
            <a:srgbClr val="9ECB58"/>
          </a:solidFill>
          <a:ln>
            <a:noFill/>
          </a:ln>
        </p:spPr>
        <p:txBody>
          <a:bodyPr spcFirstLastPara="1" wrap="square" lIns="91425" tIns="45700" rIns="91425" bIns="45700" anchor="t" anchorCtr="0">
            <a:spAutoFit/>
          </a:bodyPr>
          <a:lstStyle/>
          <a:p>
            <a:pPr algn="ctr">
              <a:buSzPts val="1600"/>
              <a:defRPr/>
            </a:pPr>
            <a:r>
              <a:rPr lang="ja-JP" altLang="en-US" sz="1600" b="1">
                <a:solidFill>
                  <a:srgbClr val="FFFFFF"/>
                </a:solidFill>
                <a:latin typeface="メイリオ" panose="020B0604030504040204" pitchFamily="50" charset="-128"/>
                <a:ea typeface="メイリオ" panose="020B0604030504040204" pitchFamily="50" charset="-128"/>
                <a:cs typeface="Meiryo"/>
                <a:sym typeface="Meiryo"/>
              </a:rPr>
              <a:t>企業のメリット</a:t>
            </a:r>
            <a:endParaRPr sz="1600">
              <a:solidFill>
                <a:srgbClr val="FFFFFF"/>
              </a:solidFill>
              <a:latin typeface="メイリオ" panose="020B0604030504040204" pitchFamily="50" charset="-128"/>
              <a:ea typeface="メイリオ" panose="020B0604030504040204" pitchFamily="50" charset="-128"/>
            </a:endParaRPr>
          </a:p>
        </p:txBody>
      </p:sp>
      <p:sp>
        <p:nvSpPr>
          <p:cNvPr id="10" name="Google Shape;462;p10"/>
          <p:cNvSpPr/>
          <p:nvPr/>
        </p:nvSpPr>
        <p:spPr>
          <a:xfrm>
            <a:off x="4159954" y="6365664"/>
            <a:ext cx="4977237" cy="230792"/>
          </a:xfrm>
          <a:prstGeom prst="rect">
            <a:avLst/>
          </a:prstGeom>
          <a:noFill/>
          <a:ln>
            <a:noFill/>
          </a:ln>
        </p:spPr>
        <p:txBody>
          <a:bodyPr spcFirstLastPara="1" wrap="square" lIns="91425" tIns="45700" rIns="91425" bIns="45700" anchor="t" anchorCtr="0">
            <a:spAutoFit/>
          </a:bodyPr>
          <a:lstStyle/>
          <a:p>
            <a:pPr algn="ctr">
              <a:buSzPts val="1400"/>
              <a:defRPr/>
            </a:pPr>
            <a:r>
              <a:rPr lang="ja-JP" altLang="en-US" sz="900" dirty="0">
                <a:solidFill>
                  <a:srgbClr val="636366"/>
                </a:solidFill>
                <a:latin typeface="Meiryo"/>
                <a:ea typeface="Meiryo"/>
                <a:cs typeface="Meiryo"/>
                <a:sym typeface="Meiryo"/>
              </a:rPr>
              <a:t>出典：東京都子供政策連携室「就職を予定する大学生等の「育業」に関する意識調査」</a:t>
            </a:r>
            <a:endParaRPr sz="900" dirty="0">
              <a:solidFill>
                <a:srgbClr val="636366"/>
              </a:solidFill>
              <a:latin typeface="Meiryo"/>
              <a:ea typeface="Meiryo"/>
              <a:cs typeface="Meiryo"/>
              <a:sym typeface="Meiryo"/>
            </a:endParaRPr>
          </a:p>
        </p:txBody>
      </p:sp>
    </p:spTree>
    <p:extLst>
      <p:ext uri="{BB962C8B-B14F-4D97-AF65-F5344CB8AC3E}">
        <p14:creationId xmlns:p14="http://schemas.microsoft.com/office/powerpoint/2010/main" val="418528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a:solidFill>
                  <a:srgbClr val="636366"/>
                </a:solidFill>
                <a:latin typeface="Meiryo"/>
                <a:ea typeface="Meiryo"/>
                <a:cs typeface="Meiryo"/>
                <a:sym typeface="Meiryo"/>
              </a:rPr>
              <a:t>はじめに</a:t>
            </a:r>
            <a:endParaRPr/>
          </a:p>
        </p:txBody>
      </p:sp>
      <p:sp>
        <p:nvSpPr>
          <p:cNvPr id="185" name="Google Shape;185;p11"/>
          <p:cNvSpPr txBox="1"/>
          <p:nvPr/>
        </p:nvSpPr>
        <p:spPr>
          <a:xfrm>
            <a:off x="616077" y="1857413"/>
            <a:ext cx="7911846" cy="1077218"/>
          </a:xfrm>
          <a:prstGeom prst="rect">
            <a:avLst/>
          </a:prstGeom>
          <a:noFill/>
          <a:ln>
            <a:noFill/>
          </a:ln>
        </p:spPr>
        <p:txBody>
          <a:bodyPr spcFirstLastPara="1" wrap="square" lIns="91425" tIns="45700" rIns="91425" bIns="45700" anchor="t" anchorCtr="0">
            <a:spAutoFit/>
          </a:bodyPr>
          <a:lstStyle/>
          <a:p>
            <a:pPr algn="ctr">
              <a:buSzPts val="3200"/>
            </a:pPr>
            <a:r>
              <a:rPr lang="ja-JP" altLang="en-US" sz="3200" b="1" dirty="0">
                <a:solidFill>
                  <a:srgbClr val="636366"/>
                </a:solidFill>
                <a:latin typeface="Meiryo"/>
                <a:ea typeface="Meiryo"/>
                <a:cs typeface="Meiryo"/>
                <a:sym typeface="Meiryo"/>
              </a:rPr>
              <a:t>「育業」と聞いて</a:t>
            </a:r>
            <a:endParaRPr sz="3200" b="1" dirty="0">
              <a:solidFill>
                <a:srgbClr val="636366"/>
              </a:solidFill>
              <a:latin typeface="Meiryo"/>
              <a:ea typeface="Meiryo"/>
              <a:cs typeface="Meiryo"/>
              <a:sym typeface="Meiryo"/>
            </a:endParaRPr>
          </a:p>
          <a:p>
            <a:pPr algn="ctr">
              <a:buSzPts val="3200"/>
            </a:pPr>
            <a:r>
              <a:rPr lang="ja-JP" altLang="en-US" sz="3200" b="1" dirty="0">
                <a:solidFill>
                  <a:srgbClr val="636366"/>
                </a:solidFill>
                <a:latin typeface="Meiryo"/>
                <a:ea typeface="Meiryo"/>
                <a:cs typeface="Meiryo"/>
                <a:sym typeface="Meiryo"/>
              </a:rPr>
              <a:t>なにを思い浮かべますか？</a:t>
            </a:r>
            <a:endParaRPr dirty="0"/>
          </a:p>
        </p:txBody>
      </p:sp>
      <p:sp>
        <p:nvSpPr>
          <p:cNvPr id="186" name="Google Shape;186;p11"/>
          <p:cNvSpPr txBox="1"/>
          <p:nvPr/>
        </p:nvSpPr>
        <p:spPr>
          <a:xfrm>
            <a:off x="616077" y="3427467"/>
            <a:ext cx="7911846" cy="1384954"/>
          </a:xfrm>
          <a:prstGeom prst="rect">
            <a:avLst/>
          </a:prstGeom>
          <a:noFill/>
          <a:ln>
            <a:noFill/>
          </a:ln>
        </p:spPr>
        <p:txBody>
          <a:bodyPr spcFirstLastPara="1" wrap="square" lIns="91425" tIns="45700" rIns="91425" bIns="45700" anchor="t" anchorCtr="0">
            <a:spAutoFit/>
          </a:bodyPr>
          <a:lstStyle/>
          <a:p>
            <a:pPr>
              <a:buSzPts val="2800"/>
            </a:pPr>
            <a:r>
              <a:rPr lang="ja-JP" altLang="en-US" sz="2800" dirty="0">
                <a:solidFill>
                  <a:srgbClr val="636366"/>
                </a:solidFill>
                <a:latin typeface="Meiryo"/>
                <a:ea typeface="Meiryo"/>
                <a:cs typeface="Meiryo"/>
                <a:sym typeface="Meiryo"/>
              </a:rPr>
              <a:t>●育休の事じゃないの？</a:t>
            </a:r>
            <a:br>
              <a:rPr lang="ja-JP" altLang="en-US" sz="2800" dirty="0">
                <a:solidFill>
                  <a:srgbClr val="636366"/>
                </a:solidFill>
                <a:latin typeface="Meiryo"/>
                <a:ea typeface="Meiryo"/>
                <a:cs typeface="Meiryo"/>
                <a:sym typeface="Meiryo"/>
              </a:rPr>
            </a:br>
            <a:r>
              <a:rPr lang="ja-JP" altLang="en-US" sz="2800" dirty="0">
                <a:solidFill>
                  <a:srgbClr val="636366"/>
                </a:solidFill>
                <a:latin typeface="Meiryo"/>
                <a:ea typeface="Meiryo"/>
                <a:cs typeface="Meiryo"/>
                <a:sym typeface="Meiryo"/>
              </a:rPr>
              <a:t>●育児中の女性のための新しい制度の事？</a:t>
            </a:r>
            <a:endParaRPr sz="2800" dirty="0">
              <a:solidFill>
                <a:srgbClr val="636366"/>
              </a:solidFill>
              <a:latin typeface="Meiryo"/>
              <a:ea typeface="Meiryo"/>
              <a:cs typeface="Meiryo"/>
              <a:sym typeface="Meiryo"/>
            </a:endParaRPr>
          </a:p>
          <a:p>
            <a:pPr>
              <a:buSzPts val="2800"/>
            </a:pPr>
            <a:r>
              <a:rPr lang="ja-JP" altLang="en-US" sz="2800" dirty="0">
                <a:solidFill>
                  <a:srgbClr val="636366"/>
                </a:solidFill>
                <a:latin typeface="Meiryo"/>
                <a:ea typeface="Meiryo"/>
                <a:cs typeface="Meiryo"/>
                <a:sym typeface="Meiryo"/>
              </a:rPr>
              <a:t>●育児休業の新しい制度のこと？</a:t>
            </a:r>
            <a:endParaRPr sz="2800" dirty="0">
              <a:solidFill>
                <a:srgbClr val="636366"/>
              </a:solidFill>
              <a:latin typeface="Meiryo"/>
              <a:ea typeface="Meiryo"/>
              <a:cs typeface="Meiryo"/>
              <a:sym typeface="Meiryo"/>
            </a:endParaRPr>
          </a:p>
        </p:txBody>
      </p:sp>
      <p:sp>
        <p:nvSpPr>
          <p:cNvPr id="187" name="Google Shape;187;p11"/>
          <p:cNvSpPr/>
          <p:nvPr/>
        </p:nvSpPr>
        <p:spPr>
          <a:xfrm>
            <a:off x="316089" y="5448180"/>
            <a:ext cx="8435214" cy="972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45700" rIns="91425" bIns="45700" anchor="ctr" anchorCtr="0">
            <a:noAutofit/>
          </a:bodyPr>
          <a:lstStyle/>
          <a:p>
            <a:pPr algn="ctr">
              <a:buSzPts val="1400"/>
            </a:pPr>
            <a:endParaRPr b="1"/>
          </a:p>
        </p:txBody>
      </p:sp>
      <p:sp>
        <p:nvSpPr>
          <p:cNvPr id="188" name="Google Shape;188;p11"/>
          <p:cNvSpPr/>
          <p:nvPr/>
        </p:nvSpPr>
        <p:spPr>
          <a:xfrm>
            <a:off x="724731" y="5653462"/>
            <a:ext cx="7230862" cy="584775"/>
          </a:xfrm>
          <a:prstGeom prst="rect">
            <a:avLst/>
          </a:prstGeom>
          <a:noFill/>
          <a:ln>
            <a:noFill/>
          </a:ln>
        </p:spPr>
        <p:txBody>
          <a:bodyPr spcFirstLastPara="1" wrap="square" lIns="91425" tIns="45700" rIns="91425" bIns="45700" anchor="ctr" anchorCtr="0">
            <a:spAutoFit/>
          </a:bodyPr>
          <a:lstStyle/>
          <a:p>
            <a:pPr algn="ctr">
              <a:buSzPts val="3200"/>
            </a:pPr>
            <a:r>
              <a:rPr lang="ja-JP" altLang="en-US" sz="3200" b="1" dirty="0">
                <a:solidFill>
                  <a:srgbClr val="636366"/>
                </a:solidFill>
                <a:latin typeface="Meiryo"/>
                <a:ea typeface="Meiryo"/>
                <a:cs typeface="Meiryo"/>
                <a:sym typeface="Meiryo"/>
              </a:rPr>
              <a:t>「育業」＝「育児休業」の愛称</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barn(inVertical)">
                                      <p:cBhvr>
                                        <p:cTn id="7" dur="500"/>
                                        <p:tgtEl>
                                          <p:spTgt spid="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10" name="図 9" descr="グラフ, 円グラフ&#10;&#10;自動的に生成された説明">
            <a:extLst>
              <a:ext uri="{FF2B5EF4-FFF2-40B4-BE49-F238E27FC236}">
                <a16:creationId xmlns:a16="http://schemas.microsoft.com/office/drawing/2014/main" id="{FC541FFA-DED6-32EB-CCC6-5E4BFA88E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41" y="2727816"/>
            <a:ext cx="3198022" cy="2386268"/>
          </a:xfrm>
          <a:prstGeom prst="rect">
            <a:avLst/>
          </a:prstGeom>
        </p:spPr>
      </p:pic>
      <p:pic>
        <p:nvPicPr>
          <p:cNvPr id="11" name="図 10" descr="グラフ, 円グラフ&#10;&#10;自動的に生成された説明">
            <a:extLst>
              <a:ext uri="{FF2B5EF4-FFF2-40B4-BE49-F238E27FC236}">
                <a16:creationId xmlns:a16="http://schemas.microsoft.com/office/drawing/2014/main" id="{5034225A-B384-AB31-E4D5-471C7753A0DE}"/>
              </a:ext>
            </a:extLst>
          </p:cNvPr>
          <p:cNvPicPr>
            <a:picLocks noChangeAspect="1"/>
          </p:cNvPicPr>
          <p:nvPr/>
        </p:nvPicPr>
        <p:blipFill>
          <a:blip r:embed="rId4"/>
          <a:stretch>
            <a:fillRect/>
          </a:stretch>
        </p:blipFill>
        <p:spPr>
          <a:xfrm>
            <a:off x="5473226" y="2739443"/>
            <a:ext cx="3005405" cy="2279605"/>
          </a:xfrm>
          <a:prstGeom prst="rect">
            <a:avLst/>
          </a:prstGeom>
        </p:spPr>
      </p:pic>
      <p:sp>
        <p:nvSpPr>
          <p:cNvPr id="692" name="Google Shape;692;p4"/>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1-3-6</a:t>
            </a:r>
            <a:r>
              <a:rPr lang="ja-JP" altLang="en-US" sz="2400" b="1" dirty="0">
                <a:solidFill>
                  <a:srgbClr val="636366"/>
                </a:solidFill>
                <a:latin typeface="Meiryo"/>
                <a:ea typeface="Meiryo"/>
                <a:cs typeface="Meiryo"/>
                <a:sym typeface="Meiryo"/>
              </a:rPr>
              <a:t>　なぜ今「育業」か</a:t>
            </a:r>
            <a:endParaRPr dirty="0">
              <a:latin typeface="メイリオ" panose="020B0604030504040204" pitchFamily="50" charset="-128"/>
              <a:ea typeface="メイリオ" panose="020B0604030504040204" pitchFamily="50" charset="-128"/>
            </a:endParaRPr>
          </a:p>
        </p:txBody>
      </p:sp>
      <p:sp>
        <p:nvSpPr>
          <p:cNvPr id="697" name="Google Shape;697;p4"/>
          <p:cNvSpPr txBox="1"/>
          <p:nvPr/>
        </p:nvSpPr>
        <p:spPr>
          <a:xfrm>
            <a:off x="227188" y="1767545"/>
            <a:ext cx="8503429" cy="461665"/>
          </a:xfrm>
          <a:prstGeom prst="rect">
            <a:avLst/>
          </a:prstGeom>
          <a:noFill/>
          <a:ln>
            <a:noFill/>
          </a:ln>
        </p:spPr>
        <p:txBody>
          <a:bodyPr spcFirstLastPara="1" wrap="square" lIns="91425" tIns="45700" rIns="91425" bIns="45700" anchor="t" anchorCtr="0">
            <a:spAutoFit/>
          </a:bodyPr>
          <a:lstStyle/>
          <a:p>
            <a:pPr algn="ctr">
              <a:buSzPts val="2400"/>
              <a:defRPr/>
            </a:pPr>
            <a:r>
              <a:rPr lang="en-US" altLang="ja-JP" sz="2400" b="1" dirty="0">
                <a:solidFill>
                  <a:srgbClr val="595959"/>
                </a:solidFill>
                <a:latin typeface="Meiryo"/>
                <a:ea typeface="Meiryo"/>
                <a:cs typeface="Meiryo"/>
                <a:sym typeface="Meiryo"/>
              </a:rPr>
              <a:t>ESG</a:t>
            </a:r>
            <a:r>
              <a:rPr lang="ja-JP" altLang="en-US" sz="2400" b="1" dirty="0">
                <a:solidFill>
                  <a:srgbClr val="595959"/>
                </a:solidFill>
                <a:latin typeface="Meiryo"/>
                <a:ea typeface="Meiryo"/>
                <a:cs typeface="Meiryo"/>
                <a:sym typeface="Meiryo"/>
              </a:rPr>
              <a:t>経営実現による企業価値の向上</a:t>
            </a:r>
            <a:endParaRPr dirty="0">
              <a:solidFill>
                <a:srgbClr val="595959"/>
              </a:solidFill>
              <a:latin typeface="メイリオ" panose="020B0604030504040204" pitchFamily="50" charset="-128"/>
              <a:ea typeface="メイリオ" panose="020B0604030504040204" pitchFamily="50" charset="-128"/>
            </a:endParaRPr>
          </a:p>
        </p:txBody>
      </p:sp>
      <p:sp>
        <p:nvSpPr>
          <p:cNvPr id="698" name="Google Shape;698;p4"/>
          <p:cNvSpPr/>
          <p:nvPr/>
        </p:nvSpPr>
        <p:spPr>
          <a:xfrm>
            <a:off x="5986962" y="932327"/>
            <a:ext cx="2906027" cy="732153"/>
          </a:xfrm>
          <a:prstGeom prst="wedgeRoundRectCallout">
            <a:avLst>
              <a:gd name="adj1" fmla="val -55788"/>
              <a:gd name="adj2" fmla="val 52557"/>
              <a:gd name="adj3" fmla="val 16667"/>
            </a:avLst>
          </a:prstGeom>
          <a:solidFill>
            <a:schemeClr val="accent2"/>
          </a:solidFill>
          <a:ln w="12700" cap="flat" cmpd="sng">
            <a:solidFill>
              <a:schemeClr val="accent2">
                <a:lumMod val="75000"/>
              </a:schemeClr>
            </a:solidFill>
            <a:prstDash val="solid"/>
            <a:round/>
            <a:headEnd type="none" w="sm" len="sm"/>
            <a:tailEnd type="none" w="sm" len="sm"/>
          </a:ln>
        </p:spPr>
        <p:txBody>
          <a:bodyPr spcFirstLastPara="1" wrap="square" lIns="91425" tIns="45700" rIns="91425" bIns="45700" anchor="ctr" anchorCtr="0">
            <a:noAutofit/>
          </a:bodyPr>
          <a:lstStyle/>
          <a:p>
            <a:pPr>
              <a:defRPr/>
            </a:pPr>
            <a:r>
              <a:rPr lang="ja-JP" altLang="en-US" sz="1600" b="1" dirty="0">
                <a:solidFill>
                  <a:srgbClr val="FFFFFF"/>
                </a:solidFill>
                <a:latin typeface="Meiryo"/>
                <a:ea typeface="Meiryo"/>
                <a:cs typeface="Meiryo"/>
                <a:sym typeface="Meiryo"/>
              </a:rPr>
              <a:t> 「育業」は社会（</a:t>
            </a:r>
            <a:r>
              <a:rPr lang="en-US" altLang="ja-JP" sz="1600" b="1" dirty="0">
                <a:solidFill>
                  <a:srgbClr val="FFFFFF"/>
                </a:solidFill>
                <a:latin typeface="Meiryo"/>
                <a:ea typeface="Meiryo"/>
                <a:cs typeface="Meiryo"/>
                <a:sym typeface="Meiryo"/>
              </a:rPr>
              <a:t>Social</a:t>
            </a:r>
            <a:r>
              <a:rPr lang="ja-JP" altLang="en-US" sz="1600" b="1" dirty="0">
                <a:solidFill>
                  <a:srgbClr val="FFFFFF"/>
                </a:solidFill>
                <a:latin typeface="Meiryo"/>
                <a:ea typeface="Meiryo"/>
                <a:cs typeface="Meiryo"/>
                <a:sym typeface="Meiryo"/>
              </a:rPr>
              <a:t>）</a:t>
            </a:r>
            <a:endParaRPr lang="en-US" altLang="ja-JP" sz="1600" b="1" dirty="0">
              <a:solidFill>
                <a:srgbClr val="FFFFFF"/>
              </a:solidFill>
              <a:latin typeface="Meiryo"/>
              <a:ea typeface="Meiryo"/>
              <a:cs typeface="Meiryo"/>
              <a:sym typeface="Meiryo"/>
            </a:endParaRPr>
          </a:p>
          <a:p>
            <a:pPr>
              <a:defRPr/>
            </a:pPr>
            <a:r>
              <a:rPr lang="ja-JP" altLang="en-US" sz="1600" b="1" dirty="0">
                <a:solidFill>
                  <a:srgbClr val="FFFFFF"/>
                </a:solidFill>
                <a:latin typeface="Meiryo"/>
                <a:ea typeface="Meiryo"/>
                <a:cs typeface="Meiryo"/>
                <a:sym typeface="Meiryo"/>
              </a:rPr>
              <a:t>  に関する評価項目</a:t>
            </a:r>
            <a:endParaRPr sz="1800" b="1" dirty="0">
              <a:solidFill>
                <a:srgbClr val="FFFFFF"/>
              </a:solidFill>
              <a:latin typeface="Meiryo"/>
              <a:ea typeface="Meiryo"/>
              <a:cs typeface="Meiryo"/>
              <a:sym typeface="Meiryo"/>
            </a:endParaRPr>
          </a:p>
        </p:txBody>
      </p:sp>
      <p:sp>
        <p:nvSpPr>
          <p:cNvPr id="699" name="Google Shape;699;p4"/>
          <p:cNvSpPr txBox="1"/>
          <p:nvPr/>
        </p:nvSpPr>
        <p:spPr>
          <a:xfrm>
            <a:off x="183373" y="999757"/>
            <a:ext cx="1893907" cy="338514"/>
          </a:xfrm>
          <a:prstGeom prst="rect">
            <a:avLst/>
          </a:prstGeom>
          <a:solidFill>
            <a:srgbClr val="9ECB58"/>
          </a:solidFill>
          <a:ln>
            <a:noFill/>
          </a:ln>
        </p:spPr>
        <p:txBody>
          <a:bodyPr spcFirstLastPara="1" wrap="square" lIns="91425" tIns="45700" rIns="91425" bIns="45700" anchor="t" anchorCtr="0">
            <a:spAutoFit/>
          </a:bodyPr>
          <a:lstStyle/>
          <a:p>
            <a:pPr algn="ctr">
              <a:buSzPts val="1600"/>
              <a:defRPr/>
            </a:pPr>
            <a:r>
              <a:rPr lang="ja-JP" altLang="en-US" sz="1600" b="1" dirty="0">
                <a:solidFill>
                  <a:srgbClr val="FFFFFF"/>
                </a:solidFill>
                <a:latin typeface="Meiryo"/>
                <a:ea typeface="Meiryo"/>
                <a:cs typeface="Meiryo"/>
                <a:sym typeface="Meiryo"/>
              </a:rPr>
              <a:t>企業のメリット</a:t>
            </a:r>
            <a:endParaRPr sz="1600" dirty="0">
              <a:solidFill>
                <a:srgbClr val="FFFFFF"/>
              </a:solidFill>
              <a:latin typeface="メイリオ" panose="020B0604030504040204" pitchFamily="50" charset="-128"/>
              <a:ea typeface="メイリオ" panose="020B0604030504040204" pitchFamily="50" charset="-128"/>
            </a:endParaRPr>
          </a:p>
        </p:txBody>
      </p:sp>
      <p:sp>
        <p:nvSpPr>
          <p:cNvPr id="18" name="Google Shape;647;p70">
            <a:extLst>
              <a:ext uri="{FF2B5EF4-FFF2-40B4-BE49-F238E27FC236}">
                <a16:creationId xmlns:a16="http://schemas.microsoft.com/office/drawing/2014/main" id="{280DE1DD-EC42-9DAA-8B0A-09C83C8CB8CC}"/>
              </a:ext>
            </a:extLst>
          </p:cNvPr>
          <p:cNvSpPr txBox="1"/>
          <p:nvPr/>
        </p:nvSpPr>
        <p:spPr>
          <a:xfrm>
            <a:off x="70708" y="2308094"/>
            <a:ext cx="4484078" cy="492402"/>
          </a:xfrm>
          <a:prstGeom prst="rect">
            <a:avLst/>
          </a:prstGeom>
          <a:noFill/>
          <a:ln>
            <a:noFill/>
          </a:ln>
        </p:spPr>
        <p:txBody>
          <a:bodyPr spcFirstLastPara="1" wrap="square" lIns="91425" tIns="45700" rIns="91425" bIns="45700" anchor="t" anchorCtr="0">
            <a:spAutoFit/>
          </a:bodyPr>
          <a:lstStyle/>
          <a:p>
            <a:pPr>
              <a:buSzPts val="2400"/>
              <a:defRPr/>
            </a:pPr>
            <a:r>
              <a:rPr lang="ja-JP" altLang="en-US" b="1" dirty="0">
                <a:solidFill>
                  <a:srgbClr val="2EAE52"/>
                </a:solidFill>
                <a:latin typeface="Meiryo"/>
                <a:ea typeface="Meiryo"/>
                <a:sym typeface="Meiryo"/>
              </a:rPr>
              <a:t>機関投資家による投資のうち、</a:t>
            </a:r>
            <a:r>
              <a:rPr lang="en-US" altLang="ja-JP" b="1" dirty="0">
                <a:solidFill>
                  <a:srgbClr val="2EAE52"/>
                </a:solidFill>
                <a:latin typeface="Meiryo"/>
                <a:ea typeface="Meiryo"/>
                <a:sym typeface="Meiryo"/>
              </a:rPr>
              <a:t>ESG</a:t>
            </a:r>
            <a:r>
              <a:rPr lang="ja-JP" altLang="en-US" b="1" dirty="0">
                <a:solidFill>
                  <a:srgbClr val="2EAE52"/>
                </a:solidFill>
                <a:latin typeface="Meiryo"/>
                <a:ea typeface="Meiryo"/>
                <a:sym typeface="Meiryo"/>
              </a:rPr>
              <a:t>投資の占める割合</a:t>
            </a:r>
            <a:endParaRPr lang="en-US" altLang="ja-JP" b="1" dirty="0">
              <a:solidFill>
                <a:srgbClr val="2EAE52"/>
              </a:solidFill>
              <a:latin typeface="Meiryo"/>
              <a:ea typeface="Meiryo"/>
              <a:sym typeface="Meiryo"/>
            </a:endParaRPr>
          </a:p>
          <a:p>
            <a:pPr>
              <a:buSzPts val="2400"/>
              <a:defRPr/>
            </a:pPr>
            <a:r>
              <a:rPr lang="en-US" sz="1200" dirty="0">
                <a:solidFill>
                  <a:srgbClr val="2EAE52"/>
                </a:solidFill>
                <a:latin typeface="メイリオ" panose="020B0604030504040204" pitchFamily="50" charset="-128"/>
                <a:ea typeface="メイリオ" panose="020B0604030504040204" pitchFamily="50" charset="-128"/>
              </a:rPr>
              <a:t>n=119</a:t>
            </a:r>
            <a:endParaRPr sz="1200" dirty="0">
              <a:solidFill>
                <a:srgbClr val="2EAE52"/>
              </a:solidFill>
              <a:latin typeface="メイリオ" panose="020B0604030504040204" pitchFamily="50" charset="-128"/>
              <a:ea typeface="メイリオ" panose="020B0604030504040204" pitchFamily="50" charset="-128"/>
            </a:endParaRPr>
          </a:p>
        </p:txBody>
      </p:sp>
      <p:sp>
        <p:nvSpPr>
          <p:cNvPr id="19" name="Google Shape;647;p70">
            <a:extLst>
              <a:ext uri="{FF2B5EF4-FFF2-40B4-BE49-F238E27FC236}">
                <a16:creationId xmlns:a16="http://schemas.microsoft.com/office/drawing/2014/main" id="{312025C5-2890-CB78-E9D3-54C05E00F149}"/>
              </a:ext>
            </a:extLst>
          </p:cNvPr>
          <p:cNvSpPr txBox="1"/>
          <p:nvPr/>
        </p:nvSpPr>
        <p:spPr>
          <a:xfrm>
            <a:off x="4478900" y="2308094"/>
            <a:ext cx="4826646" cy="523180"/>
          </a:xfrm>
          <a:prstGeom prst="rect">
            <a:avLst/>
          </a:prstGeom>
          <a:noFill/>
          <a:ln>
            <a:noFill/>
          </a:ln>
        </p:spPr>
        <p:txBody>
          <a:bodyPr spcFirstLastPara="1" wrap="square" lIns="91425" tIns="45700" rIns="91425" bIns="45700" anchor="t" anchorCtr="0">
            <a:spAutoFit/>
          </a:bodyPr>
          <a:lstStyle/>
          <a:p>
            <a:pPr>
              <a:buSzPts val="2400"/>
              <a:defRPr/>
            </a:pPr>
            <a:r>
              <a:rPr lang="ja-JP" altLang="en-US" b="1" dirty="0">
                <a:solidFill>
                  <a:srgbClr val="2EAE52"/>
                </a:solidFill>
                <a:latin typeface="Meiryo"/>
                <a:ea typeface="Meiryo"/>
                <a:sym typeface="Meiryo"/>
              </a:rPr>
              <a:t>生活者に聞いた「企業は</a:t>
            </a:r>
            <a:r>
              <a:rPr lang="en-US" altLang="ja-JP" b="1" dirty="0">
                <a:solidFill>
                  <a:srgbClr val="2EAE52"/>
                </a:solidFill>
                <a:latin typeface="Meiryo"/>
                <a:ea typeface="Meiryo"/>
                <a:sym typeface="Meiryo"/>
              </a:rPr>
              <a:t>ESG</a:t>
            </a:r>
            <a:r>
              <a:rPr lang="ja-JP" altLang="en-US" b="1" dirty="0">
                <a:solidFill>
                  <a:srgbClr val="2EAE52"/>
                </a:solidFill>
                <a:latin typeface="Meiryo"/>
                <a:ea typeface="Meiryo"/>
                <a:sym typeface="Meiryo"/>
              </a:rPr>
              <a:t>に積極的に取り組むべきか」</a:t>
            </a:r>
            <a:endParaRPr lang="en-US" altLang="ja-JP" b="1" dirty="0">
              <a:solidFill>
                <a:srgbClr val="2EAE52"/>
              </a:solidFill>
              <a:latin typeface="Meiryo"/>
              <a:ea typeface="Meiryo"/>
              <a:sym typeface="Meiryo"/>
            </a:endParaRPr>
          </a:p>
          <a:p>
            <a:pPr>
              <a:buSzPts val="2400"/>
              <a:defRPr/>
            </a:pPr>
            <a:r>
              <a:rPr lang="en-US" dirty="0">
                <a:solidFill>
                  <a:srgbClr val="2EAE52"/>
                </a:solidFill>
                <a:latin typeface="メイリオ" panose="020B0604030504040204" pitchFamily="50" charset="-128"/>
                <a:ea typeface="メイリオ" panose="020B0604030504040204" pitchFamily="50" charset="-128"/>
              </a:rPr>
              <a:t>n=1</a:t>
            </a:r>
            <a:r>
              <a:rPr lang="en-US" altLang="ja-JP" dirty="0">
                <a:solidFill>
                  <a:srgbClr val="2EAE52"/>
                </a:solidFill>
                <a:latin typeface="メイリオ" panose="020B0604030504040204" pitchFamily="50" charset="-128"/>
                <a:ea typeface="メイリオ" panose="020B0604030504040204" pitchFamily="50" charset="-128"/>
              </a:rPr>
              <a:t>44</a:t>
            </a:r>
            <a:r>
              <a:rPr lang="en-US" dirty="0">
                <a:solidFill>
                  <a:srgbClr val="2EAE52"/>
                </a:solidFill>
                <a:latin typeface="メイリオ" panose="020B0604030504040204" pitchFamily="50" charset="-128"/>
                <a:ea typeface="メイリオ" panose="020B0604030504040204" pitchFamily="50" charset="-128"/>
              </a:rPr>
              <a:t>9</a:t>
            </a:r>
            <a:endParaRPr dirty="0">
              <a:solidFill>
                <a:srgbClr val="2EAE52"/>
              </a:solidFill>
              <a:latin typeface="メイリオ" panose="020B0604030504040204" pitchFamily="50" charset="-128"/>
              <a:ea typeface="メイリオ" panose="020B0604030504040204" pitchFamily="50" charset="-128"/>
            </a:endParaRPr>
          </a:p>
        </p:txBody>
      </p:sp>
      <p:sp>
        <p:nvSpPr>
          <p:cNvPr id="24" name="Google Shape;650;p70">
            <a:extLst>
              <a:ext uri="{FF2B5EF4-FFF2-40B4-BE49-F238E27FC236}">
                <a16:creationId xmlns:a16="http://schemas.microsoft.com/office/drawing/2014/main" id="{6EB49DE6-357A-7FAF-6293-CDD1D4C96D80}"/>
              </a:ext>
            </a:extLst>
          </p:cNvPr>
          <p:cNvSpPr txBox="1"/>
          <p:nvPr/>
        </p:nvSpPr>
        <p:spPr>
          <a:xfrm>
            <a:off x="468491" y="5060915"/>
            <a:ext cx="6567168" cy="369291"/>
          </a:xfrm>
          <a:prstGeom prst="rect">
            <a:avLst/>
          </a:prstGeom>
          <a:noFill/>
          <a:ln>
            <a:noFill/>
          </a:ln>
        </p:spPr>
        <p:txBody>
          <a:bodyPr spcFirstLastPara="1" wrap="square" lIns="91425" tIns="45700" rIns="91425" bIns="45700" anchor="t" anchorCtr="0">
            <a:spAutoFit/>
          </a:bodyPr>
          <a:lstStyle/>
          <a:p>
            <a:pPr>
              <a:buSzPts val="1000"/>
              <a:defRPr/>
            </a:pPr>
            <a:r>
              <a:rPr lang="ja-JP" altLang="en-US" sz="900" dirty="0">
                <a:latin typeface="Meiryo"/>
                <a:ea typeface="Meiryo"/>
                <a:cs typeface="Meiryo"/>
                <a:sym typeface="Meiryo"/>
              </a:rPr>
              <a:t>出典：内閣府「</a:t>
            </a:r>
            <a:r>
              <a:rPr lang="en-US" altLang="ja-JP" sz="900" dirty="0">
                <a:latin typeface="Meiryo"/>
                <a:ea typeface="Meiryo"/>
                <a:cs typeface="Meiryo"/>
                <a:sym typeface="Meiryo"/>
              </a:rPr>
              <a:t>ESG</a:t>
            </a:r>
            <a:r>
              <a:rPr lang="ja-JP" altLang="en-US" sz="900" dirty="0">
                <a:latin typeface="Meiryo"/>
                <a:ea typeface="Meiryo"/>
                <a:cs typeface="Meiryo"/>
                <a:sym typeface="Meiryo"/>
              </a:rPr>
              <a:t>投資における女性活躍情報の活用状況に</a:t>
            </a:r>
            <a:endParaRPr lang="en-US" altLang="ja-JP" sz="900" dirty="0">
              <a:latin typeface="Meiryo"/>
              <a:ea typeface="Meiryo"/>
              <a:cs typeface="Meiryo"/>
              <a:sym typeface="Meiryo"/>
            </a:endParaRPr>
          </a:p>
          <a:p>
            <a:pPr>
              <a:buSzPts val="1000"/>
              <a:defRPr/>
            </a:pPr>
            <a:r>
              <a:rPr lang="ja-JP" altLang="en-US" sz="900" dirty="0">
                <a:latin typeface="Meiryo"/>
                <a:ea typeface="Meiryo"/>
                <a:cs typeface="Meiryo"/>
                <a:sym typeface="Meiryo"/>
              </a:rPr>
              <a:t>　　　関する調査研究アンケート調査」（</a:t>
            </a:r>
            <a:r>
              <a:rPr lang="en-US" altLang="ja-JP" sz="900" dirty="0">
                <a:latin typeface="Meiryo"/>
                <a:ea typeface="Meiryo"/>
                <a:cs typeface="Meiryo"/>
                <a:sym typeface="Meiryo"/>
              </a:rPr>
              <a:t>2018</a:t>
            </a:r>
            <a:r>
              <a:rPr lang="ja-JP" altLang="en-US" sz="900" dirty="0">
                <a:latin typeface="Meiryo"/>
                <a:ea typeface="Meiryo"/>
                <a:cs typeface="Meiryo"/>
                <a:sym typeface="Meiryo"/>
              </a:rPr>
              <a:t>）</a:t>
            </a:r>
            <a:endParaRPr sz="1200" dirty="0">
              <a:latin typeface="メイリオ" panose="020B0604030504040204" pitchFamily="50" charset="-128"/>
              <a:ea typeface="メイリオ" panose="020B0604030504040204" pitchFamily="50" charset="-128"/>
            </a:endParaRPr>
          </a:p>
        </p:txBody>
      </p:sp>
      <p:sp>
        <p:nvSpPr>
          <p:cNvPr id="25" name="Google Shape;650;p70">
            <a:extLst>
              <a:ext uri="{FF2B5EF4-FFF2-40B4-BE49-F238E27FC236}">
                <a16:creationId xmlns:a16="http://schemas.microsoft.com/office/drawing/2014/main" id="{1D3CB67B-B33F-DD67-48DA-6B7CAA319EFB}"/>
              </a:ext>
            </a:extLst>
          </p:cNvPr>
          <p:cNvSpPr txBox="1"/>
          <p:nvPr/>
        </p:nvSpPr>
        <p:spPr>
          <a:xfrm>
            <a:off x="4748723" y="5069597"/>
            <a:ext cx="4454413" cy="230792"/>
          </a:xfrm>
          <a:prstGeom prst="rect">
            <a:avLst/>
          </a:prstGeom>
          <a:noFill/>
          <a:ln>
            <a:noFill/>
          </a:ln>
        </p:spPr>
        <p:txBody>
          <a:bodyPr spcFirstLastPara="1" wrap="square" lIns="91425" tIns="45700" rIns="91425" bIns="45700" anchor="t" anchorCtr="0">
            <a:spAutoFit/>
          </a:bodyPr>
          <a:lstStyle/>
          <a:p>
            <a:pPr>
              <a:buSzPts val="1000"/>
              <a:defRPr/>
            </a:pPr>
            <a:r>
              <a:rPr lang="ja-JP" altLang="en-US" sz="900" dirty="0">
                <a:latin typeface="Meiryo"/>
                <a:ea typeface="Meiryo"/>
                <a:cs typeface="Meiryo"/>
                <a:sym typeface="Meiryo"/>
              </a:rPr>
              <a:t>出典：一般社団法人　経済広報センター「</a:t>
            </a:r>
            <a:r>
              <a:rPr lang="en-US" altLang="ja-JP" sz="900" dirty="0">
                <a:latin typeface="Meiryo"/>
                <a:ea typeface="Meiryo"/>
                <a:cs typeface="Meiryo"/>
                <a:sym typeface="Meiryo"/>
              </a:rPr>
              <a:t>ESG</a:t>
            </a:r>
            <a:r>
              <a:rPr lang="ja-JP" altLang="en-US" sz="900" dirty="0">
                <a:latin typeface="Meiryo"/>
                <a:ea typeface="Meiryo"/>
                <a:cs typeface="Meiryo"/>
                <a:sym typeface="Meiryo"/>
              </a:rPr>
              <a:t>に関する意識調査」（</a:t>
            </a:r>
            <a:r>
              <a:rPr lang="en-US" altLang="ja-JP" sz="900" dirty="0">
                <a:latin typeface="Meiryo"/>
                <a:ea typeface="Meiryo"/>
                <a:cs typeface="Meiryo"/>
                <a:sym typeface="Meiryo"/>
              </a:rPr>
              <a:t>2020</a:t>
            </a:r>
            <a:r>
              <a:rPr lang="ja-JP" altLang="en-US" sz="900" dirty="0">
                <a:latin typeface="Meiryo"/>
                <a:ea typeface="Meiryo"/>
                <a:cs typeface="Meiryo"/>
                <a:sym typeface="Meiryo"/>
              </a:rPr>
              <a:t>）</a:t>
            </a:r>
            <a:endParaRPr sz="12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4398582" y="4259959"/>
            <a:ext cx="1312333" cy="677108"/>
          </a:xfrm>
          <a:prstGeom prst="rect">
            <a:avLst/>
          </a:prstGeom>
          <a:noFill/>
        </p:spPr>
        <p:txBody>
          <a:bodyPr wrap="square" rtlCol="0">
            <a:spAutoFit/>
          </a:bodyPr>
          <a:lstStyle/>
          <a:p>
            <a:pPr algn="ctr">
              <a:defRPr/>
            </a:pPr>
            <a:r>
              <a:rPr kumimoji="1" lang="ja-JP" altLang="en-US" b="1" dirty="0">
                <a:solidFill>
                  <a:srgbClr val="FF0000"/>
                </a:solidFill>
                <a:latin typeface="メイリオ" panose="020B0604030504040204" pitchFamily="50" charset="-128"/>
                <a:ea typeface="メイリオ" panose="020B0604030504040204" pitchFamily="50" charset="-128"/>
              </a:rPr>
              <a:t>肯定回答</a:t>
            </a:r>
            <a:r>
              <a:rPr kumimoji="1" lang="en-US" altLang="ja-JP" sz="2400" b="1" dirty="0">
                <a:solidFill>
                  <a:srgbClr val="FF0000"/>
                </a:solidFill>
                <a:latin typeface="メイリオ" panose="020B0604030504040204" pitchFamily="50" charset="-128"/>
                <a:ea typeface="メイリオ" panose="020B0604030504040204" pitchFamily="50" charset="-128"/>
              </a:rPr>
              <a:t>84%</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29" name="Google Shape;693;p4"/>
          <p:cNvSpPr/>
          <p:nvPr/>
        </p:nvSpPr>
        <p:spPr>
          <a:xfrm>
            <a:off x="125376" y="5582035"/>
            <a:ext cx="8858825" cy="1008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45700" rIns="91425" bIns="45700" anchor="ctr" anchorCtr="0">
            <a:noAutofit/>
          </a:bodyPr>
          <a:lstStyle/>
          <a:p>
            <a:pPr algn="ctr">
              <a:buSzPts val="2400"/>
              <a:defRPr/>
            </a:pPr>
            <a:r>
              <a:rPr lang="ja-JP" altLang="en-US" sz="2400" b="1" dirty="0">
                <a:solidFill>
                  <a:srgbClr val="595959"/>
                </a:solidFill>
                <a:latin typeface="Meiryo"/>
                <a:ea typeface="Meiryo"/>
                <a:cs typeface="Meiryo"/>
                <a:sym typeface="Meiryo"/>
              </a:rPr>
              <a:t>育業の取組が消極的な企業は、</a:t>
            </a:r>
            <a:endParaRPr lang="en-US" altLang="ja-JP" sz="2400" b="1" dirty="0">
              <a:solidFill>
                <a:srgbClr val="595959"/>
              </a:solidFill>
              <a:latin typeface="Meiryo"/>
              <a:ea typeface="Meiryo"/>
              <a:cs typeface="Meiryo"/>
              <a:sym typeface="Meiryo"/>
            </a:endParaRPr>
          </a:p>
          <a:p>
            <a:pPr algn="ctr">
              <a:buSzPts val="2400"/>
              <a:defRPr/>
            </a:pPr>
            <a:r>
              <a:rPr lang="ja-JP" altLang="en-US" sz="2400" b="1" dirty="0">
                <a:solidFill>
                  <a:srgbClr val="595959"/>
                </a:solidFill>
                <a:latin typeface="Meiryo"/>
                <a:ea typeface="Meiryo"/>
                <a:cs typeface="Meiryo"/>
                <a:sym typeface="Meiryo"/>
              </a:rPr>
              <a:t>投資家などから厳しい評価を受ける可能性あり</a:t>
            </a:r>
          </a:p>
          <a:p>
            <a:pPr algn="ctr">
              <a:buSzPts val="2400"/>
              <a:defRPr/>
            </a:pPr>
            <a:r>
              <a:rPr lang="en-US" altLang="ja-JP" b="1" dirty="0">
                <a:solidFill>
                  <a:srgbClr val="595959"/>
                </a:solidFill>
                <a:latin typeface="Meiryo"/>
                <a:ea typeface="Meiryo"/>
                <a:sym typeface="Meiryo"/>
              </a:rPr>
              <a:t>(</a:t>
            </a:r>
            <a:r>
              <a:rPr lang="ja-JP" altLang="en-US" b="1" dirty="0">
                <a:solidFill>
                  <a:srgbClr val="595959"/>
                </a:solidFill>
                <a:latin typeface="Meiryo"/>
                <a:ea typeface="Meiryo"/>
                <a:sym typeface="Meiryo"/>
              </a:rPr>
              <a:t>従業員数が一定規模以上の企業は、男性育業取得率を有価証券報告書等で公表する義務</a:t>
            </a:r>
            <a:r>
              <a:rPr lang="en-US" altLang="ja-JP" b="1" dirty="0">
                <a:solidFill>
                  <a:srgbClr val="595959"/>
                </a:solidFill>
                <a:latin typeface="Meiryo"/>
                <a:ea typeface="Meiryo"/>
                <a:sym typeface="Meiryo"/>
              </a:rPr>
              <a:t>)</a:t>
            </a:r>
            <a:endParaRPr lang="ja-JP" altLang="en-US" dirty="0">
              <a:solidFill>
                <a:srgbClr val="595959"/>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5035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 name="図 5">
            <a:extLst>
              <a:ext uri="{FF2B5EF4-FFF2-40B4-BE49-F238E27FC236}">
                <a16:creationId xmlns:a16="http://schemas.microsoft.com/office/drawing/2014/main" id="{DE4A8815-D239-3537-9A81-165B437663F0}"/>
              </a:ext>
            </a:extLst>
          </p:cNvPr>
          <p:cNvPicPr>
            <a:picLocks noChangeAspect="1"/>
          </p:cNvPicPr>
          <p:nvPr/>
        </p:nvPicPr>
        <p:blipFill>
          <a:blip r:embed="rId3"/>
          <a:srcRect b="15487"/>
          <a:stretch/>
        </p:blipFill>
        <p:spPr>
          <a:xfrm>
            <a:off x="450491" y="2241883"/>
            <a:ext cx="7467353" cy="3246455"/>
          </a:xfrm>
          <a:prstGeom prst="rect">
            <a:avLst/>
          </a:prstGeom>
        </p:spPr>
      </p:pic>
      <p:sp>
        <p:nvSpPr>
          <p:cNvPr id="675" name="Google Shape;675;p71"/>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1-3-7</a:t>
            </a:r>
            <a:r>
              <a:rPr lang="ja-JP" altLang="en-US" sz="2400" b="1" dirty="0">
                <a:solidFill>
                  <a:srgbClr val="636366"/>
                </a:solidFill>
                <a:latin typeface="Meiryo"/>
                <a:ea typeface="Meiryo"/>
                <a:cs typeface="Meiryo"/>
                <a:sym typeface="Meiryo"/>
              </a:rPr>
              <a:t>　なぜ今「育業」か</a:t>
            </a:r>
            <a:endParaRPr dirty="0">
              <a:latin typeface="メイリオ" panose="020B0604030504040204" pitchFamily="50" charset="-128"/>
              <a:ea typeface="メイリオ" panose="020B0604030504040204" pitchFamily="50" charset="-128"/>
            </a:endParaRPr>
          </a:p>
        </p:txBody>
      </p:sp>
      <p:sp>
        <p:nvSpPr>
          <p:cNvPr id="677" name="Google Shape;677;p71"/>
          <p:cNvSpPr/>
          <p:nvPr/>
        </p:nvSpPr>
        <p:spPr>
          <a:xfrm>
            <a:off x="365679" y="5765992"/>
            <a:ext cx="8424000" cy="8334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108000" rIns="91425" bIns="0" anchor="ctr" anchorCtr="0">
            <a:noAutofit/>
          </a:bodyPr>
          <a:lstStyle/>
          <a:p>
            <a:pPr algn="ctr">
              <a:buSzPts val="2400"/>
              <a:defRPr/>
            </a:pPr>
            <a:r>
              <a:rPr lang="ja-JP" altLang="en-US" sz="2400" b="1" dirty="0">
                <a:solidFill>
                  <a:srgbClr val="595959"/>
                </a:solidFill>
                <a:latin typeface="Meiryo"/>
                <a:ea typeface="Meiryo"/>
                <a:cs typeface="Meiryo"/>
                <a:sym typeface="Meiryo"/>
              </a:rPr>
              <a:t>育業が長期間の方が、より一層、業務の精査・効率化に</a:t>
            </a:r>
            <a:endParaRPr lang="en-US" altLang="ja-JP" sz="2400" b="1" dirty="0">
              <a:solidFill>
                <a:srgbClr val="595959"/>
              </a:solidFill>
              <a:latin typeface="Meiryo"/>
              <a:ea typeface="Meiryo"/>
              <a:cs typeface="Meiryo"/>
              <a:sym typeface="Meiryo"/>
            </a:endParaRPr>
          </a:p>
          <a:p>
            <a:pPr algn="ctr">
              <a:buSzPts val="2400"/>
              <a:defRPr/>
            </a:pPr>
            <a:r>
              <a:rPr lang="ja-JP" altLang="en-US" sz="2400" b="1" dirty="0">
                <a:solidFill>
                  <a:srgbClr val="595959"/>
                </a:solidFill>
                <a:latin typeface="Meiryo"/>
                <a:ea typeface="Meiryo"/>
                <a:cs typeface="Meiryo"/>
                <a:sym typeface="Meiryo"/>
              </a:rPr>
              <a:t>取り組むため、労働生産性の向上にもつながる</a:t>
            </a:r>
            <a:endParaRPr sz="2400" b="1" dirty="0">
              <a:solidFill>
                <a:srgbClr val="595959"/>
              </a:solidFill>
              <a:latin typeface="Meiryo"/>
              <a:ea typeface="Meiryo"/>
              <a:cs typeface="Meiryo"/>
              <a:sym typeface="Meiryo"/>
            </a:endParaRPr>
          </a:p>
        </p:txBody>
      </p:sp>
      <p:sp>
        <p:nvSpPr>
          <p:cNvPr id="679" name="Google Shape;679;p71"/>
          <p:cNvSpPr txBox="1"/>
          <p:nvPr/>
        </p:nvSpPr>
        <p:spPr>
          <a:xfrm>
            <a:off x="196079" y="1316977"/>
            <a:ext cx="1893907" cy="288147"/>
          </a:xfrm>
          <a:prstGeom prst="rect">
            <a:avLst/>
          </a:prstGeom>
          <a:solidFill>
            <a:srgbClr val="9ECB58"/>
          </a:solidFill>
          <a:ln>
            <a:noFill/>
          </a:ln>
        </p:spPr>
        <p:txBody>
          <a:bodyPr spcFirstLastPara="1" wrap="square" lIns="91425" tIns="72000" rIns="91425" bIns="0" anchor="t" anchorCtr="0">
            <a:spAutoFit/>
          </a:bodyPr>
          <a:lstStyle/>
          <a:p>
            <a:pPr algn="ctr">
              <a:buSzPts val="1600"/>
              <a:defRPr/>
            </a:pPr>
            <a:r>
              <a:rPr lang="ja-JP" altLang="en-US" b="1" dirty="0">
                <a:solidFill>
                  <a:srgbClr val="FFFFFF"/>
                </a:solidFill>
                <a:latin typeface="Meiryo"/>
                <a:ea typeface="Meiryo"/>
                <a:cs typeface="Meiryo"/>
                <a:sym typeface="Meiryo"/>
              </a:rPr>
              <a:t>当事者のメリット</a:t>
            </a:r>
            <a:endParaRPr dirty="0">
              <a:solidFill>
                <a:srgbClr val="FFFFFF"/>
              </a:solidFill>
              <a:latin typeface="メイリオ" panose="020B0604030504040204" pitchFamily="50" charset="-128"/>
              <a:ea typeface="メイリオ" panose="020B0604030504040204" pitchFamily="50" charset="-128"/>
            </a:endParaRPr>
          </a:p>
        </p:txBody>
      </p:sp>
      <p:sp>
        <p:nvSpPr>
          <p:cNvPr id="680" name="Google Shape;680;p71"/>
          <p:cNvSpPr txBox="1"/>
          <p:nvPr/>
        </p:nvSpPr>
        <p:spPr>
          <a:xfrm>
            <a:off x="907676" y="1184804"/>
            <a:ext cx="6794488" cy="46162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595959"/>
                </a:solidFill>
                <a:latin typeface="Meiryo"/>
                <a:ea typeface="Meiryo"/>
                <a:cs typeface="Meiryo"/>
                <a:sym typeface="Meiryo"/>
              </a:rPr>
              <a:t>労働生産性の向上</a:t>
            </a:r>
            <a:endParaRPr dirty="0">
              <a:solidFill>
                <a:srgbClr val="595959"/>
              </a:solidFill>
              <a:latin typeface="メイリオ" panose="020B0604030504040204" pitchFamily="50" charset="-128"/>
              <a:ea typeface="メイリオ" panose="020B0604030504040204" pitchFamily="50" charset="-128"/>
            </a:endParaRPr>
          </a:p>
        </p:txBody>
      </p:sp>
      <p:sp>
        <p:nvSpPr>
          <p:cNvPr id="682" name="Google Shape;682;p71"/>
          <p:cNvSpPr txBox="1"/>
          <p:nvPr/>
        </p:nvSpPr>
        <p:spPr>
          <a:xfrm>
            <a:off x="201231" y="944265"/>
            <a:ext cx="1888755" cy="288147"/>
          </a:xfrm>
          <a:prstGeom prst="rect">
            <a:avLst/>
          </a:prstGeom>
          <a:solidFill>
            <a:srgbClr val="9ECB58"/>
          </a:solidFill>
          <a:ln>
            <a:noFill/>
          </a:ln>
        </p:spPr>
        <p:txBody>
          <a:bodyPr spcFirstLastPara="1" wrap="square" lIns="91425" tIns="72000" rIns="91425" bIns="0" anchor="t" anchorCtr="0">
            <a:spAutoFit/>
          </a:bodyPr>
          <a:lstStyle/>
          <a:p>
            <a:pPr algn="ctr">
              <a:buSzPts val="1600"/>
              <a:defRPr/>
            </a:pPr>
            <a:r>
              <a:rPr lang="ja-JP" altLang="en-US" b="1" dirty="0">
                <a:solidFill>
                  <a:srgbClr val="FFFFFF"/>
                </a:solidFill>
                <a:latin typeface="Meiryo"/>
                <a:ea typeface="Meiryo"/>
                <a:cs typeface="Meiryo"/>
                <a:sym typeface="Meiryo"/>
              </a:rPr>
              <a:t>企業のメリット</a:t>
            </a:r>
            <a:endParaRPr dirty="0">
              <a:solidFill>
                <a:srgbClr val="FFFFFF"/>
              </a:solidFill>
              <a:latin typeface="メイリオ" panose="020B0604030504040204" pitchFamily="50" charset="-128"/>
              <a:ea typeface="メイリオ" panose="020B0604030504040204" pitchFamily="50" charset="-128"/>
            </a:endParaRPr>
          </a:p>
        </p:txBody>
      </p:sp>
      <p:sp>
        <p:nvSpPr>
          <p:cNvPr id="5" name="Google Shape;647;p70">
            <a:extLst>
              <a:ext uri="{FF2B5EF4-FFF2-40B4-BE49-F238E27FC236}">
                <a16:creationId xmlns:a16="http://schemas.microsoft.com/office/drawing/2014/main" id="{978D2D8C-0A63-E857-F6BE-E46E5D79399F}"/>
              </a:ext>
            </a:extLst>
          </p:cNvPr>
          <p:cNvSpPr txBox="1"/>
          <p:nvPr/>
        </p:nvSpPr>
        <p:spPr>
          <a:xfrm>
            <a:off x="1918076" y="1745060"/>
            <a:ext cx="5319206" cy="338514"/>
          </a:xfrm>
          <a:prstGeom prst="rect">
            <a:avLst/>
          </a:prstGeom>
          <a:noFill/>
          <a:ln>
            <a:noFill/>
          </a:ln>
        </p:spPr>
        <p:txBody>
          <a:bodyPr spcFirstLastPara="1" wrap="square" lIns="91425" tIns="45700" rIns="91425" bIns="45700" anchor="t" anchorCtr="0">
            <a:spAutoFit/>
          </a:bodyPr>
          <a:lstStyle/>
          <a:p>
            <a:pPr>
              <a:buSzPts val="2400"/>
              <a:defRPr/>
            </a:pPr>
            <a:r>
              <a:rPr lang="ja-JP" altLang="en-US" sz="1600" b="1" dirty="0">
                <a:solidFill>
                  <a:srgbClr val="2EAE52"/>
                </a:solidFill>
                <a:latin typeface="Meiryo"/>
                <a:ea typeface="Meiryo"/>
                <a:cs typeface="Meiryo"/>
                <a:sym typeface="Meiryo"/>
              </a:rPr>
              <a:t>対人力・タスク力の変化（男性の育児休業期間別）</a:t>
            </a:r>
            <a:endParaRPr sz="1600" dirty="0">
              <a:solidFill>
                <a:srgbClr val="2EAE52"/>
              </a:solidFill>
              <a:latin typeface="メイリオ" panose="020B0604030504040204" pitchFamily="50" charset="-128"/>
              <a:ea typeface="メイリオ" panose="020B0604030504040204" pitchFamily="50" charset="-128"/>
            </a:endParaRPr>
          </a:p>
        </p:txBody>
      </p:sp>
      <p:sp>
        <p:nvSpPr>
          <p:cNvPr id="7" name="Google Shape;278;p3">
            <a:extLst>
              <a:ext uri="{FF2B5EF4-FFF2-40B4-BE49-F238E27FC236}">
                <a16:creationId xmlns:a16="http://schemas.microsoft.com/office/drawing/2014/main" id="{DF423E95-9240-B07C-AE51-2420A95B5B10}"/>
              </a:ext>
            </a:extLst>
          </p:cNvPr>
          <p:cNvSpPr/>
          <p:nvPr/>
        </p:nvSpPr>
        <p:spPr>
          <a:xfrm>
            <a:off x="971116" y="2182208"/>
            <a:ext cx="2438400" cy="312519"/>
          </a:xfrm>
          <a:prstGeom prst="rect">
            <a:avLst/>
          </a:prstGeom>
          <a:solidFill>
            <a:schemeClr val="lt1"/>
          </a:solidFill>
          <a:ln w="38100" cap="flat" cmpd="sng">
            <a:solidFill>
              <a:srgbClr val="2EAE52"/>
            </a:solidFill>
            <a:prstDash val="solid"/>
            <a:round/>
            <a:headEnd type="none" w="sm" len="sm"/>
            <a:tailEnd type="none" w="sm" len="sm"/>
          </a:ln>
        </p:spPr>
        <p:txBody>
          <a:bodyPr spcFirstLastPara="1" wrap="square" lIns="91425" tIns="72000" rIns="91425" bIns="0" anchor="ctr" anchorCtr="0">
            <a:noAutofit/>
          </a:bodyPr>
          <a:lstStyle/>
          <a:p>
            <a:pPr algn="ctr">
              <a:buSzPts val="1600"/>
              <a:defRPr/>
            </a:pPr>
            <a:r>
              <a:rPr lang="ja-JP" altLang="en-US" sz="1800" b="1" dirty="0">
                <a:solidFill>
                  <a:srgbClr val="2EAE52"/>
                </a:solidFill>
                <a:latin typeface="Meiryo"/>
                <a:ea typeface="Meiryo"/>
                <a:cs typeface="Meiryo"/>
                <a:sym typeface="Meiryo"/>
              </a:rPr>
              <a:t>対人力</a:t>
            </a:r>
            <a:endParaRPr sz="1800" b="1" dirty="0">
              <a:solidFill>
                <a:srgbClr val="2EAE52"/>
              </a:solidFill>
              <a:latin typeface="Meiryo"/>
              <a:ea typeface="Meiryo"/>
              <a:cs typeface="Meiryo"/>
              <a:sym typeface="Meiryo"/>
            </a:endParaRPr>
          </a:p>
        </p:txBody>
      </p:sp>
      <p:sp>
        <p:nvSpPr>
          <p:cNvPr id="8" name="Google Shape;278;p3">
            <a:extLst>
              <a:ext uri="{FF2B5EF4-FFF2-40B4-BE49-F238E27FC236}">
                <a16:creationId xmlns:a16="http://schemas.microsoft.com/office/drawing/2014/main" id="{B5997857-4A6E-4244-B0B7-239FF2AC1FEB}"/>
              </a:ext>
            </a:extLst>
          </p:cNvPr>
          <p:cNvSpPr/>
          <p:nvPr/>
        </p:nvSpPr>
        <p:spPr>
          <a:xfrm>
            <a:off x="3784525" y="2182208"/>
            <a:ext cx="3578996" cy="312519"/>
          </a:xfrm>
          <a:prstGeom prst="rect">
            <a:avLst/>
          </a:prstGeom>
          <a:solidFill>
            <a:schemeClr val="lt1"/>
          </a:solidFill>
          <a:ln w="38100" cap="flat" cmpd="sng">
            <a:solidFill>
              <a:srgbClr val="2EAE52"/>
            </a:solidFill>
            <a:prstDash val="solid"/>
            <a:round/>
            <a:headEnd type="none" w="sm" len="sm"/>
            <a:tailEnd type="none" w="sm" len="sm"/>
          </a:ln>
        </p:spPr>
        <p:txBody>
          <a:bodyPr spcFirstLastPara="1" wrap="square" lIns="91425" tIns="72000" rIns="91425" bIns="0" anchor="ctr" anchorCtr="0">
            <a:noAutofit/>
          </a:bodyPr>
          <a:lstStyle/>
          <a:p>
            <a:pPr algn="ctr">
              <a:buSzPts val="1600"/>
              <a:defRPr/>
            </a:pPr>
            <a:r>
              <a:rPr lang="ja-JP" altLang="en-US" sz="1800" b="1" dirty="0">
                <a:solidFill>
                  <a:srgbClr val="2EAE52"/>
                </a:solidFill>
                <a:latin typeface="Meiryo"/>
                <a:ea typeface="Meiryo"/>
                <a:cs typeface="Meiryo"/>
                <a:sym typeface="Meiryo"/>
              </a:rPr>
              <a:t>タスク力</a:t>
            </a:r>
            <a:endParaRPr sz="1800" b="1" dirty="0">
              <a:solidFill>
                <a:srgbClr val="2EAE52"/>
              </a:solidFill>
              <a:latin typeface="Meiryo"/>
              <a:ea typeface="Meiryo"/>
              <a:cs typeface="Meiryo"/>
              <a:sym typeface="Meiryo"/>
            </a:endParaRPr>
          </a:p>
        </p:txBody>
      </p:sp>
      <p:sp>
        <p:nvSpPr>
          <p:cNvPr id="10" name="テキスト ボックス 9">
            <a:extLst>
              <a:ext uri="{FF2B5EF4-FFF2-40B4-BE49-F238E27FC236}">
                <a16:creationId xmlns:a16="http://schemas.microsoft.com/office/drawing/2014/main" id="{170E794C-0F6B-DBC9-11D3-94C4B28446C3}"/>
              </a:ext>
            </a:extLst>
          </p:cNvPr>
          <p:cNvSpPr txBox="1"/>
          <p:nvPr/>
        </p:nvSpPr>
        <p:spPr>
          <a:xfrm>
            <a:off x="275017" y="2804264"/>
            <a:ext cx="326279" cy="1815882"/>
          </a:xfrm>
          <a:prstGeom prst="rect">
            <a:avLst/>
          </a:prstGeom>
          <a:noFill/>
        </p:spPr>
        <p:txBody>
          <a:bodyPr wrap="square" rtlCol="0">
            <a:spAutoFit/>
          </a:bodyPr>
          <a:lstStyle/>
          <a:p>
            <a:pPr>
              <a:defRPr/>
            </a:pPr>
            <a:r>
              <a:rPr kumimoji="1" lang="ja-JP" altLang="en-US" b="1" dirty="0">
                <a:solidFill>
                  <a:srgbClr val="FFFFFF"/>
                </a:solidFill>
                <a:latin typeface="メイリオ" panose="020B0604030504040204" pitchFamily="50" charset="-128"/>
                <a:ea typeface="メイリオ" panose="020B0604030504040204" pitchFamily="50" charset="-128"/>
              </a:rPr>
              <a:t>変化を感じている</a:t>
            </a:r>
          </a:p>
        </p:txBody>
      </p:sp>
      <p:pic>
        <p:nvPicPr>
          <p:cNvPr id="13" name="図 12">
            <a:extLst>
              <a:ext uri="{FF2B5EF4-FFF2-40B4-BE49-F238E27FC236}">
                <a16:creationId xmlns:a16="http://schemas.microsoft.com/office/drawing/2014/main" id="{A26E74E6-5A7E-2F18-4B0C-4ACA10E9295B}"/>
              </a:ext>
            </a:extLst>
          </p:cNvPr>
          <p:cNvPicPr>
            <a:picLocks noChangeAspect="1"/>
          </p:cNvPicPr>
          <p:nvPr/>
        </p:nvPicPr>
        <p:blipFill>
          <a:blip r:embed="rId3"/>
          <a:srcRect l="9552" t="87096" r="67637" b="4541"/>
          <a:stretch/>
        </p:blipFill>
        <p:spPr>
          <a:xfrm>
            <a:off x="7591232" y="2899527"/>
            <a:ext cx="1065131" cy="248391"/>
          </a:xfrm>
          <a:prstGeom prst="rect">
            <a:avLst/>
          </a:prstGeom>
        </p:spPr>
      </p:pic>
      <p:sp>
        <p:nvSpPr>
          <p:cNvPr id="14" name="Google Shape;650;p70">
            <a:extLst>
              <a:ext uri="{FF2B5EF4-FFF2-40B4-BE49-F238E27FC236}">
                <a16:creationId xmlns:a16="http://schemas.microsoft.com/office/drawing/2014/main" id="{7CC62588-FBC9-B091-A930-B98DCD2ACCE6}"/>
              </a:ext>
            </a:extLst>
          </p:cNvPr>
          <p:cNvSpPr txBox="1"/>
          <p:nvPr/>
        </p:nvSpPr>
        <p:spPr>
          <a:xfrm>
            <a:off x="3852583" y="5455952"/>
            <a:ext cx="6567168" cy="230792"/>
          </a:xfrm>
          <a:prstGeom prst="rect">
            <a:avLst/>
          </a:prstGeom>
          <a:noFill/>
          <a:ln>
            <a:noFill/>
          </a:ln>
        </p:spPr>
        <p:txBody>
          <a:bodyPr spcFirstLastPara="1" wrap="square" lIns="91425" tIns="45700" rIns="91425" bIns="45700" anchor="t" anchorCtr="0">
            <a:spAutoFit/>
          </a:bodyPr>
          <a:lstStyle/>
          <a:p>
            <a:pPr>
              <a:buSzPts val="1000"/>
              <a:defRPr/>
            </a:pPr>
            <a:r>
              <a:rPr lang="ja-JP" altLang="en-US" sz="900" dirty="0">
                <a:latin typeface="Meiryo"/>
                <a:ea typeface="Meiryo"/>
                <a:cs typeface="Meiryo"/>
                <a:sym typeface="Meiryo"/>
              </a:rPr>
              <a:t>出典：パーソル総合研究所「男性育休に関する定量調査」（</a:t>
            </a:r>
            <a:r>
              <a:rPr lang="en-US" altLang="ja-JP" sz="900" dirty="0">
                <a:latin typeface="Meiryo"/>
                <a:ea typeface="Meiryo"/>
                <a:cs typeface="Meiryo"/>
                <a:sym typeface="Meiryo"/>
              </a:rPr>
              <a:t>2023</a:t>
            </a:r>
            <a:r>
              <a:rPr lang="ja-JP" altLang="en-US" sz="900" dirty="0">
                <a:latin typeface="Meiryo"/>
                <a:ea typeface="Meiryo"/>
                <a:cs typeface="Meiryo"/>
                <a:sym typeface="Meiryo"/>
              </a:rPr>
              <a:t>）を基に作成</a:t>
            </a:r>
            <a:endParaRPr sz="12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C2E6E771-5C4A-EF5B-4DD7-849AF09C344C}"/>
              </a:ext>
            </a:extLst>
          </p:cNvPr>
          <p:cNvPicPr>
            <a:picLocks noChangeAspect="1"/>
          </p:cNvPicPr>
          <p:nvPr/>
        </p:nvPicPr>
        <p:blipFill>
          <a:blip r:embed="rId3"/>
          <a:srcRect l="32439" t="86624" r="34878" b="5014"/>
          <a:stretch/>
        </p:blipFill>
        <p:spPr>
          <a:xfrm>
            <a:off x="7568177" y="3353460"/>
            <a:ext cx="1527175" cy="242790"/>
          </a:xfrm>
          <a:prstGeom prst="rect">
            <a:avLst/>
          </a:prstGeom>
        </p:spPr>
      </p:pic>
      <p:pic>
        <p:nvPicPr>
          <p:cNvPr id="12" name="図 11">
            <a:extLst>
              <a:ext uri="{FF2B5EF4-FFF2-40B4-BE49-F238E27FC236}">
                <a16:creationId xmlns:a16="http://schemas.microsoft.com/office/drawing/2014/main" id="{B5CA09A2-A443-DD36-1601-33E3AE62907B}"/>
              </a:ext>
            </a:extLst>
          </p:cNvPr>
          <p:cNvPicPr>
            <a:picLocks noChangeAspect="1"/>
          </p:cNvPicPr>
          <p:nvPr/>
        </p:nvPicPr>
        <p:blipFill>
          <a:blip r:embed="rId3"/>
          <a:srcRect l="65833" t="85213" r="10369" b="5014"/>
          <a:stretch/>
        </p:blipFill>
        <p:spPr>
          <a:xfrm>
            <a:off x="7559076" y="3773649"/>
            <a:ext cx="1172955" cy="274538"/>
          </a:xfrm>
          <a:prstGeom prst="rect">
            <a:avLst/>
          </a:prstGeom>
        </p:spPr>
      </p:pic>
      <p:grpSp>
        <p:nvGrpSpPr>
          <p:cNvPr id="23" name="グループ化 22">
            <a:extLst>
              <a:ext uri="{FF2B5EF4-FFF2-40B4-BE49-F238E27FC236}">
                <a16:creationId xmlns:a16="http://schemas.microsoft.com/office/drawing/2014/main" id="{B802B8AD-75FF-2645-6722-094C9220853C}"/>
              </a:ext>
            </a:extLst>
          </p:cNvPr>
          <p:cNvGrpSpPr/>
          <p:nvPr/>
        </p:nvGrpSpPr>
        <p:grpSpPr>
          <a:xfrm>
            <a:off x="132902" y="2465754"/>
            <a:ext cx="474035" cy="1927094"/>
            <a:chOff x="-305039" y="1909809"/>
            <a:chExt cx="465334" cy="2511236"/>
          </a:xfrm>
          <a:gradFill flip="none" rotWithShape="1">
            <a:gsLst>
              <a:gs pos="0">
                <a:srgbClr val="2EAE52"/>
              </a:gs>
              <a:gs pos="50000">
                <a:srgbClr val="2EAE52"/>
              </a:gs>
              <a:gs pos="100000">
                <a:schemeClr val="bg1"/>
              </a:gs>
            </a:gsLst>
            <a:path path="circle">
              <a:fillToRect l="100000" b="100000"/>
            </a:path>
            <a:tileRect t="-100000" r="-100000"/>
          </a:gradFill>
        </p:grpSpPr>
        <p:sp>
          <p:nvSpPr>
            <p:cNvPr id="24" name="フローチャート: 他ページ結合子 23">
              <a:extLst>
                <a:ext uri="{FF2B5EF4-FFF2-40B4-BE49-F238E27FC236}">
                  <a16:creationId xmlns:a16="http://schemas.microsoft.com/office/drawing/2014/main" id="{12D83BB3-82F8-9E98-3F88-C660D29BEAFA}"/>
                </a:ext>
              </a:extLst>
            </p:cNvPr>
            <p:cNvSpPr/>
            <p:nvPr/>
          </p:nvSpPr>
          <p:spPr>
            <a:xfrm rot="10800000">
              <a:off x="-305039" y="1909809"/>
              <a:ext cx="465334" cy="2510450"/>
            </a:xfrm>
            <a:prstGeom prst="flowChartOffpageConnector">
              <a:avLst/>
            </a:prstGeom>
            <a:grpFill/>
            <a:ln>
              <a:solidFill>
                <a:srgbClr val="2EA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srgbClr val="000000">
                    <a:lumMod val="75000"/>
                    <a:lumOff val="25000"/>
                  </a:srgbClr>
                </a:solidFill>
                <a:latin typeface="メイリオ" panose="020B060403050404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170E794C-0F6B-DBC9-11D3-94C4B28446C3}"/>
                </a:ext>
              </a:extLst>
            </p:cNvPr>
            <p:cNvSpPr txBox="1"/>
            <p:nvPr/>
          </p:nvSpPr>
          <p:spPr>
            <a:xfrm>
              <a:off x="-241584" y="2215160"/>
              <a:ext cx="338424" cy="2205885"/>
            </a:xfrm>
            <a:prstGeom prst="rect">
              <a:avLst/>
            </a:prstGeom>
            <a:noFill/>
          </p:spPr>
          <p:txBody>
            <a:bodyPr wrap="square" rtlCol="0">
              <a:spAutoFit/>
            </a:bodyPr>
            <a:lstStyle/>
            <a:p>
              <a:pPr>
                <a:defRPr/>
              </a:pPr>
              <a:r>
                <a:rPr kumimoji="1" lang="ja-JP" altLang="en-US" sz="1300" b="1" dirty="0">
                  <a:solidFill>
                    <a:srgbClr val="FFFFFF"/>
                  </a:solidFill>
                  <a:latin typeface="メイリオ" panose="020B0604030504040204" pitchFamily="50" charset="-128"/>
                  <a:ea typeface="メイリオ" panose="020B0604030504040204" pitchFamily="50" charset="-128"/>
                </a:rPr>
                <a:t>変化を感じている</a:t>
              </a:r>
            </a:p>
          </p:txBody>
        </p:sp>
      </p:grpSp>
    </p:spTree>
    <p:extLst>
      <p:ext uri="{BB962C8B-B14F-4D97-AF65-F5344CB8AC3E}">
        <p14:creationId xmlns:p14="http://schemas.microsoft.com/office/powerpoint/2010/main" val="299371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10" name="図 9" descr="グラフィカル ユーザー インターフェイス, グラフ, 折れ線グラフ&#10;&#10;自動的に生成された説明">
            <a:extLst>
              <a:ext uri="{FF2B5EF4-FFF2-40B4-BE49-F238E27FC236}">
                <a16:creationId xmlns:a16="http://schemas.microsoft.com/office/drawing/2014/main" id="{01B8C08A-717B-61E4-2FFA-FEFB5B7AC740}"/>
              </a:ext>
            </a:extLst>
          </p:cNvPr>
          <p:cNvPicPr>
            <a:picLocks noChangeAspect="1"/>
          </p:cNvPicPr>
          <p:nvPr/>
        </p:nvPicPr>
        <p:blipFill>
          <a:blip r:embed="rId3"/>
          <a:stretch>
            <a:fillRect/>
          </a:stretch>
        </p:blipFill>
        <p:spPr>
          <a:xfrm>
            <a:off x="282577" y="1997068"/>
            <a:ext cx="8711439" cy="3139928"/>
          </a:xfrm>
          <a:prstGeom prst="rect">
            <a:avLst/>
          </a:prstGeom>
        </p:spPr>
      </p:pic>
      <p:sp>
        <p:nvSpPr>
          <p:cNvPr id="720" name="Google Shape;720;p72"/>
          <p:cNvSpPr txBox="1"/>
          <p:nvPr/>
        </p:nvSpPr>
        <p:spPr>
          <a:xfrm>
            <a:off x="198000" y="223200"/>
            <a:ext cx="5441344" cy="461624"/>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1-3-8</a:t>
            </a:r>
            <a:r>
              <a:rPr lang="ja-JP" altLang="en-US" sz="2400" b="1" dirty="0">
                <a:solidFill>
                  <a:srgbClr val="636366"/>
                </a:solidFill>
                <a:latin typeface="Meiryo"/>
                <a:ea typeface="Meiryo"/>
                <a:cs typeface="Meiryo"/>
                <a:sym typeface="Meiryo"/>
              </a:rPr>
              <a:t>　なぜ今「育業」か</a:t>
            </a:r>
            <a:endParaRPr dirty="0">
              <a:latin typeface="メイリオ" panose="020B0604030504040204" pitchFamily="50" charset="-128"/>
              <a:ea typeface="メイリオ" panose="020B0604030504040204" pitchFamily="50" charset="-128"/>
            </a:endParaRPr>
          </a:p>
        </p:txBody>
      </p:sp>
      <p:sp>
        <p:nvSpPr>
          <p:cNvPr id="721" name="Google Shape;721;p72"/>
          <p:cNvSpPr txBox="1"/>
          <p:nvPr/>
        </p:nvSpPr>
        <p:spPr>
          <a:xfrm>
            <a:off x="2234757" y="1249932"/>
            <a:ext cx="4597878" cy="461665"/>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000000">
                    <a:lumMod val="65000"/>
                    <a:lumOff val="35000"/>
                  </a:srgbClr>
                </a:solidFill>
                <a:latin typeface="Meiryo"/>
                <a:ea typeface="Meiryo"/>
                <a:cs typeface="Meiryo"/>
                <a:sym typeface="Meiryo"/>
              </a:rPr>
              <a:t>夫婦の関係性を強化</a:t>
            </a:r>
            <a:endParaRPr dirty="0">
              <a:solidFill>
                <a:srgbClr val="000000">
                  <a:lumMod val="65000"/>
                  <a:lumOff val="35000"/>
                </a:srgbClr>
              </a:solidFill>
              <a:latin typeface="メイリオ" panose="020B0604030504040204" pitchFamily="50" charset="-128"/>
              <a:ea typeface="メイリオ" panose="020B0604030504040204" pitchFamily="50" charset="-128"/>
            </a:endParaRPr>
          </a:p>
        </p:txBody>
      </p:sp>
      <p:sp>
        <p:nvSpPr>
          <p:cNvPr id="722" name="Google Shape;722;p72"/>
          <p:cNvSpPr txBox="1"/>
          <p:nvPr/>
        </p:nvSpPr>
        <p:spPr>
          <a:xfrm>
            <a:off x="149989" y="1110443"/>
            <a:ext cx="1893907" cy="338514"/>
          </a:xfrm>
          <a:prstGeom prst="rect">
            <a:avLst/>
          </a:prstGeom>
          <a:solidFill>
            <a:srgbClr val="9ECB58"/>
          </a:solidFill>
          <a:ln>
            <a:noFill/>
          </a:ln>
        </p:spPr>
        <p:txBody>
          <a:bodyPr spcFirstLastPara="1" wrap="square" lIns="91425" tIns="45700" rIns="91425" bIns="45700" anchor="t" anchorCtr="0">
            <a:spAutoFit/>
          </a:bodyPr>
          <a:lstStyle/>
          <a:p>
            <a:pPr algn="ctr">
              <a:buSzPts val="1600"/>
              <a:defRPr/>
            </a:pPr>
            <a:r>
              <a:rPr lang="ja-JP" altLang="en-US" sz="1600" b="1" dirty="0">
                <a:solidFill>
                  <a:srgbClr val="FFFFFF"/>
                </a:solidFill>
                <a:latin typeface="Meiryo"/>
                <a:ea typeface="Meiryo"/>
                <a:cs typeface="Meiryo"/>
                <a:sym typeface="Meiryo"/>
              </a:rPr>
              <a:t>当事者のメリット</a:t>
            </a:r>
            <a:endParaRPr sz="1600" dirty="0">
              <a:solidFill>
                <a:srgbClr val="FFFFFF"/>
              </a:solidFill>
              <a:latin typeface="メイリオ" panose="020B0604030504040204" pitchFamily="50" charset="-128"/>
              <a:ea typeface="メイリオ" panose="020B0604030504040204" pitchFamily="50" charset="-128"/>
            </a:endParaRPr>
          </a:p>
        </p:txBody>
      </p:sp>
      <p:sp>
        <p:nvSpPr>
          <p:cNvPr id="3" name="Google Shape;684;p70">
            <a:extLst>
              <a:ext uri="{FF2B5EF4-FFF2-40B4-BE49-F238E27FC236}">
                <a16:creationId xmlns:a16="http://schemas.microsoft.com/office/drawing/2014/main" id="{6A2B3526-E065-6882-40DB-D895071A75D6}"/>
              </a:ext>
            </a:extLst>
          </p:cNvPr>
          <p:cNvSpPr txBox="1"/>
          <p:nvPr/>
        </p:nvSpPr>
        <p:spPr>
          <a:xfrm>
            <a:off x="6124543" y="5282090"/>
            <a:ext cx="6567168" cy="230792"/>
          </a:xfrm>
          <a:prstGeom prst="rect">
            <a:avLst/>
          </a:prstGeom>
          <a:noFill/>
          <a:ln>
            <a:noFill/>
          </a:ln>
        </p:spPr>
        <p:txBody>
          <a:bodyPr spcFirstLastPara="1" wrap="square" lIns="91425" tIns="45700" rIns="91425" bIns="45700" anchor="t" anchorCtr="0">
            <a:spAutoFit/>
          </a:bodyPr>
          <a:lstStyle/>
          <a:p>
            <a:pPr>
              <a:buSzPts val="1000"/>
              <a:defRPr/>
            </a:pPr>
            <a:r>
              <a:rPr lang="ja-JP" altLang="en-US" sz="900" dirty="0">
                <a:latin typeface="Meiryo"/>
                <a:ea typeface="Meiryo"/>
                <a:cs typeface="Meiryo"/>
                <a:sym typeface="Meiryo"/>
              </a:rPr>
              <a:t>出典：渥美由喜著「夫婦の愛情曲線の変遷」 </a:t>
            </a:r>
            <a:endParaRPr sz="12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693358E0-EFBB-62DE-78B9-B212198792B2}"/>
              </a:ext>
            </a:extLst>
          </p:cNvPr>
          <p:cNvSpPr/>
          <p:nvPr/>
        </p:nvSpPr>
        <p:spPr>
          <a:xfrm>
            <a:off x="2234759" y="1732019"/>
            <a:ext cx="5128569" cy="37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srgbClr val="FFFFFF"/>
              </a:solidFill>
              <a:latin typeface="メイリオ" panose="020B0604030504040204" pitchFamily="50" charset="-128"/>
              <a:ea typeface="ＭＳ Ｐゴシック" panose="020B0600070205080204" pitchFamily="50" charset="-128"/>
            </a:endParaRPr>
          </a:p>
        </p:txBody>
      </p:sp>
      <p:sp>
        <p:nvSpPr>
          <p:cNvPr id="724" name="Google Shape;724;p72"/>
          <p:cNvSpPr/>
          <p:nvPr/>
        </p:nvSpPr>
        <p:spPr>
          <a:xfrm>
            <a:off x="5477164" y="1832529"/>
            <a:ext cx="2341948" cy="780814"/>
          </a:xfrm>
          <a:prstGeom prst="wedgeRoundRectCallout">
            <a:avLst>
              <a:gd name="adj1" fmla="val -34531"/>
              <a:gd name="adj2" fmla="val 46308"/>
              <a:gd name="adj3" fmla="val 16667"/>
            </a:avLst>
          </a:prstGeom>
          <a:solidFill>
            <a:srgbClr val="2EAE52"/>
          </a:solidFill>
          <a:ln w="127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defRPr/>
            </a:pPr>
            <a:r>
              <a:rPr lang="ja-JP" altLang="en-US" sz="1600" b="1" dirty="0">
                <a:solidFill>
                  <a:srgbClr val="FFFFFF"/>
                </a:solidFill>
                <a:latin typeface="Meiryo"/>
                <a:ea typeface="Meiryo"/>
                <a:cs typeface="Meiryo"/>
                <a:sym typeface="Meiryo"/>
              </a:rPr>
              <a:t>「育業」は</a:t>
            </a:r>
            <a:endParaRPr sz="1600" b="1" dirty="0">
              <a:solidFill>
                <a:srgbClr val="FFFFFF"/>
              </a:solidFill>
              <a:latin typeface="Meiryo"/>
              <a:ea typeface="Meiryo"/>
              <a:cs typeface="Meiryo"/>
              <a:sym typeface="Meiryo"/>
            </a:endParaRPr>
          </a:p>
          <a:p>
            <a:pPr algn="ctr">
              <a:defRPr/>
            </a:pPr>
            <a:r>
              <a:rPr lang="ja-JP" altLang="en-US" sz="1600" b="1" dirty="0">
                <a:solidFill>
                  <a:srgbClr val="FFFFFF"/>
                </a:solidFill>
                <a:latin typeface="Meiryo"/>
                <a:ea typeface="Meiryo"/>
                <a:cs typeface="Meiryo"/>
                <a:sym typeface="Meiryo"/>
              </a:rPr>
              <a:t>重要な時期に重なる</a:t>
            </a:r>
            <a:endParaRPr sz="1600" dirty="0">
              <a:latin typeface="メイリオ" panose="020B0604030504040204" pitchFamily="50" charset="-128"/>
              <a:ea typeface="メイリオ" panose="020B0604030504040204" pitchFamily="50" charset="-128"/>
            </a:endParaRPr>
          </a:p>
        </p:txBody>
      </p:sp>
      <p:sp>
        <p:nvSpPr>
          <p:cNvPr id="7" name="Google Shape;647;p70">
            <a:extLst>
              <a:ext uri="{FF2B5EF4-FFF2-40B4-BE49-F238E27FC236}">
                <a16:creationId xmlns:a16="http://schemas.microsoft.com/office/drawing/2014/main" id="{632783CB-5DFF-8F95-5ED5-1AB3E278ABEF}"/>
              </a:ext>
            </a:extLst>
          </p:cNvPr>
          <p:cNvSpPr txBox="1"/>
          <p:nvPr/>
        </p:nvSpPr>
        <p:spPr>
          <a:xfrm>
            <a:off x="904700" y="1747563"/>
            <a:ext cx="8503429" cy="338514"/>
          </a:xfrm>
          <a:prstGeom prst="rect">
            <a:avLst/>
          </a:prstGeom>
          <a:noFill/>
          <a:ln>
            <a:noFill/>
          </a:ln>
        </p:spPr>
        <p:txBody>
          <a:bodyPr spcFirstLastPara="1" wrap="square" lIns="91425" tIns="45700" rIns="91425" bIns="45700" anchor="t" anchorCtr="0">
            <a:spAutoFit/>
          </a:bodyPr>
          <a:lstStyle/>
          <a:p>
            <a:pPr>
              <a:buSzPts val="2400"/>
              <a:defRPr/>
            </a:pPr>
            <a:r>
              <a:rPr lang="ja-JP" altLang="en-US" sz="1600" b="1" dirty="0">
                <a:solidFill>
                  <a:srgbClr val="2EAE52"/>
                </a:solidFill>
                <a:latin typeface="Meiryo"/>
                <a:ea typeface="Meiryo"/>
                <a:cs typeface="Meiryo"/>
                <a:sym typeface="Meiryo"/>
              </a:rPr>
              <a:t>女性の愛情曲線</a:t>
            </a:r>
            <a:endParaRPr sz="1600" dirty="0">
              <a:solidFill>
                <a:srgbClr val="2EAE52"/>
              </a:solidFill>
              <a:latin typeface="メイリオ" panose="020B0604030504040204" pitchFamily="50" charset="-128"/>
              <a:ea typeface="メイリオ" panose="020B0604030504040204" pitchFamily="50" charset="-128"/>
            </a:endParaRPr>
          </a:p>
        </p:txBody>
      </p:sp>
      <p:sp>
        <p:nvSpPr>
          <p:cNvPr id="4" name="Google Shape;719;p72">
            <a:extLst>
              <a:ext uri="{FF2B5EF4-FFF2-40B4-BE49-F238E27FC236}">
                <a16:creationId xmlns:a16="http://schemas.microsoft.com/office/drawing/2014/main" id="{F84EA7C0-EBD5-F0DA-BFC2-DCD3FEF01BAF}"/>
              </a:ext>
            </a:extLst>
          </p:cNvPr>
          <p:cNvSpPr/>
          <p:nvPr/>
        </p:nvSpPr>
        <p:spPr>
          <a:xfrm>
            <a:off x="316089" y="5657977"/>
            <a:ext cx="8435214" cy="900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Autofit/>
          </a:bodyPr>
          <a:lstStyle/>
          <a:p>
            <a:pPr algn="ctr">
              <a:buSzPts val="2400"/>
              <a:defRPr/>
            </a:pPr>
            <a:r>
              <a:rPr lang="ja-JP" altLang="en-US" sz="2400" b="1" dirty="0">
                <a:solidFill>
                  <a:srgbClr val="000000">
                    <a:lumMod val="65000"/>
                    <a:lumOff val="35000"/>
                  </a:srgbClr>
                </a:solidFill>
                <a:latin typeface="Meiryo"/>
                <a:ea typeface="Meiryo"/>
                <a:cs typeface="Meiryo"/>
                <a:sym typeface="Meiryo"/>
              </a:rPr>
              <a:t>いちばん大変だけど大切な時期を</a:t>
            </a:r>
          </a:p>
          <a:p>
            <a:pPr algn="ctr">
              <a:buSzPts val="2400"/>
              <a:defRPr/>
            </a:pPr>
            <a:r>
              <a:rPr lang="ja-JP" altLang="en-US" sz="2400" b="1" dirty="0">
                <a:solidFill>
                  <a:srgbClr val="000000">
                    <a:lumMod val="65000"/>
                    <a:lumOff val="35000"/>
                  </a:srgbClr>
                </a:solidFill>
                <a:latin typeface="Meiryo"/>
                <a:ea typeface="Meiryo"/>
                <a:cs typeface="Meiryo"/>
                <a:sym typeface="Meiryo"/>
              </a:rPr>
              <a:t>夫婦で協力して乗り切ると、絆が深まる</a:t>
            </a:r>
          </a:p>
        </p:txBody>
      </p:sp>
    </p:spTree>
    <p:extLst>
      <p:ext uri="{BB962C8B-B14F-4D97-AF65-F5344CB8AC3E}">
        <p14:creationId xmlns:p14="http://schemas.microsoft.com/office/powerpoint/2010/main" val="181517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8" name="図 7">
            <a:extLst>
              <a:ext uri="{FF2B5EF4-FFF2-40B4-BE49-F238E27FC236}">
                <a16:creationId xmlns:a16="http://schemas.microsoft.com/office/drawing/2014/main" id="{CFFFBA40-EAAF-F959-CBAF-9A04563A4F16}"/>
              </a:ext>
            </a:extLst>
          </p:cNvPr>
          <p:cNvPicPr>
            <a:picLocks noChangeAspect="1"/>
          </p:cNvPicPr>
          <p:nvPr/>
        </p:nvPicPr>
        <p:blipFill>
          <a:blip r:embed="rId3"/>
          <a:stretch>
            <a:fillRect/>
          </a:stretch>
        </p:blipFill>
        <p:spPr>
          <a:xfrm>
            <a:off x="1268319" y="2363504"/>
            <a:ext cx="6216405" cy="2903795"/>
          </a:xfrm>
          <a:prstGeom prst="rect">
            <a:avLst/>
          </a:prstGeom>
        </p:spPr>
      </p:pic>
      <p:sp>
        <p:nvSpPr>
          <p:cNvPr id="731" name="Google Shape;731;p73"/>
          <p:cNvSpPr/>
          <p:nvPr/>
        </p:nvSpPr>
        <p:spPr>
          <a:xfrm>
            <a:off x="311150" y="5556036"/>
            <a:ext cx="8435214" cy="970844"/>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Autofit/>
          </a:bodyPr>
          <a:lstStyle/>
          <a:p>
            <a:pPr algn="ctr">
              <a:defRPr/>
            </a:pPr>
            <a:r>
              <a:rPr lang="ja-JP" altLang="en-US" sz="2400" b="1" dirty="0">
                <a:solidFill>
                  <a:srgbClr val="000000">
                    <a:lumMod val="65000"/>
                    <a:lumOff val="35000"/>
                  </a:srgbClr>
                </a:solidFill>
                <a:latin typeface="メイリオ" panose="020B0604030504040204" pitchFamily="50" charset="-128"/>
                <a:ea typeface="メイリオ" panose="020B0604030504040204" pitchFamily="50" charset="-128"/>
                <a:cs typeface="Meiryo"/>
                <a:sym typeface="Meiryo"/>
              </a:rPr>
              <a:t>育業は、仕事では得られない経験の連続であり、</a:t>
            </a:r>
            <a:endParaRPr lang="en-US" altLang="ja-JP" sz="2400" b="1" dirty="0">
              <a:solidFill>
                <a:srgbClr val="000000">
                  <a:lumMod val="65000"/>
                  <a:lumOff val="35000"/>
                </a:srgbClr>
              </a:solidFill>
              <a:latin typeface="メイリオ" panose="020B0604030504040204" pitchFamily="50" charset="-128"/>
              <a:ea typeface="メイリオ" panose="020B0604030504040204" pitchFamily="50" charset="-128"/>
              <a:cs typeface="Meiryo"/>
              <a:sym typeface="Meiryo"/>
            </a:endParaRPr>
          </a:p>
          <a:p>
            <a:pPr algn="ctr">
              <a:defRPr/>
            </a:pPr>
            <a:r>
              <a:rPr lang="ja-JP" altLang="en-US" sz="2400" b="1" dirty="0">
                <a:solidFill>
                  <a:srgbClr val="000000">
                    <a:lumMod val="65000"/>
                    <a:lumOff val="35000"/>
                  </a:srgbClr>
                </a:solidFill>
                <a:latin typeface="メイリオ" panose="020B0604030504040204" pitchFamily="50" charset="-128"/>
                <a:ea typeface="メイリオ" panose="020B0604030504040204" pitchFamily="50" charset="-128"/>
              </a:rPr>
              <a:t>大半の男性にとって、有益な経験となっている</a:t>
            </a:r>
            <a:endParaRPr sz="2400" b="1" dirty="0">
              <a:solidFill>
                <a:srgbClr val="000000">
                  <a:lumMod val="65000"/>
                  <a:lumOff val="35000"/>
                </a:srgbClr>
              </a:solidFill>
              <a:latin typeface="メイリオ" panose="020B0604030504040204" pitchFamily="50" charset="-128"/>
              <a:ea typeface="メイリオ" panose="020B0604030504040204" pitchFamily="50" charset="-128"/>
            </a:endParaRPr>
          </a:p>
        </p:txBody>
      </p:sp>
      <p:sp>
        <p:nvSpPr>
          <p:cNvPr id="732" name="Google Shape;732;p73"/>
          <p:cNvSpPr txBox="1"/>
          <p:nvPr/>
        </p:nvSpPr>
        <p:spPr>
          <a:xfrm>
            <a:off x="198000" y="223202"/>
            <a:ext cx="5441344"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1-3-9</a:t>
            </a:r>
            <a:r>
              <a:rPr lang="ja-JP" altLang="en-US" sz="2400" b="1" dirty="0">
                <a:solidFill>
                  <a:srgbClr val="636366"/>
                </a:solidFill>
                <a:latin typeface="Meiryo"/>
                <a:ea typeface="Meiryo"/>
                <a:cs typeface="Meiryo"/>
                <a:sym typeface="Meiryo"/>
              </a:rPr>
              <a:t>　なぜ今「育業」か</a:t>
            </a:r>
            <a:endParaRPr dirty="0">
              <a:latin typeface="メイリオ" panose="020B0604030504040204" pitchFamily="50" charset="-128"/>
              <a:ea typeface="メイリオ" panose="020B0604030504040204" pitchFamily="50" charset="-128"/>
            </a:endParaRPr>
          </a:p>
        </p:txBody>
      </p:sp>
      <p:sp>
        <p:nvSpPr>
          <p:cNvPr id="733" name="Google Shape;733;p73"/>
          <p:cNvSpPr txBox="1"/>
          <p:nvPr/>
        </p:nvSpPr>
        <p:spPr>
          <a:xfrm>
            <a:off x="4440233" y="5262172"/>
            <a:ext cx="5006499" cy="230792"/>
          </a:xfrm>
          <a:prstGeom prst="rect">
            <a:avLst/>
          </a:prstGeom>
          <a:noFill/>
          <a:ln>
            <a:noFill/>
          </a:ln>
        </p:spPr>
        <p:txBody>
          <a:bodyPr spcFirstLastPara="1" wrap="square" lIns="91425" tIns="45700" rIns="91425" bIns="45700" anchor="t" anchorCtr="0">
            <a:spAutoFit/>
          </a:bodyPr>
          <a:lstStyle/>
          <a:p>
            <a:pPr>
              <a:buSzPts val="1000"/>
              <a:defRPr/>
            </a:pPr>
            <a:r>
              <a:rPr lang="ja-JP" altLang="en-US" sz="900" dirty="0">
                <a:latin typeface="Meiryo"/>
                <a:ea typeface="Meiryo"/>
                <a:cs typeface="Meiryo"/>
                <a:sym typeface="Meiryo"/>
              </a:rPr>
              <a:t>出典：東京都生活文化スポーツ局「令和</a:t>
            </a:r>
            <a:r>
              <a:rPr lang="en-US" altLang="ja-JP" sz="900" dirty="0">
                <a:latin typeface="Meiryo"/>
                <a:ea typeface="Meiryo"/>
                <a:cs typeface="Meiryo"/>
                <a:sym typeface="Meiryo"/>
              </a:rPr>
              <a:t>5</a:t>
            </a:r>
            <a:r>
              <a:rPr lang="ja-JP" altLang="en-US" sz="900" dirty="0">
                <a:latin typeface="Meiryo"/>
                <a:ea typeface="Meiryo"/>
                <a:cs typeface="Meiryo"/>
                <a:sym typeface="Meiryo"/>
              </a:rPr>
              <a:t>年度男性の家事・育児実態調査結果」</a:t>
            </a:r>
            <a:endParaRPr sz="1200" dirty="0">
              <a:latin typeface="メイリオ" panose="020B0604030504040204" pitchFamily="50" charset="-128"/>
              <a:ea typeface="メイリオ" panose="020B0604030504040204" pitchFamily="50" charset="-128"/>
            </a:endParaRPr>
          </a:p>
        </p:txBody>
      </p:sp>
      <p:sp>
        <p:nvSpPr>
          <p:cNvPr id="736" name="Google Shape;736;p73"/>
          <p:cNvSpPr txBox="1"/>
          <p:nvPr/>
        </p:nvSpPr>
        <p:spPr>
          <a:xfrm>
            <a:off x="711352" y="1739591"/>
            <a:ext cx="8735378" cy="632180"/>
          </a:xfrm>
          <a:prstGeom prst="rect">
            <a:avLst/>
          </a:prstGeom>
          <a:noFill/>
          <a:ln>
            <a:noFill/>
          </a:ln>
        </p:spPr>
        <p:txBody>
          <a:bodyPr spcFirstLastPara="1" wrap="square" lIns="91425" tIns="45700" rIns="91425" bIns="45700" anchor="ctr" anchorCtr="0">
            <a:noAutofit/>
          </a:bodyPr>
          <a:lstStyle/>
          <a:p>
            <a:pPr>
              <a:defRPr/>
            </a:pPr>
            <a:r>
              <a:rPr lang="en-US" altLang="ja-JP" b="1" dirty="0">
                <a:solidFill>
                  <a:srgbClr val="2EAE52"/>
                </a:solidFill>
                <a:latin typeface="Meiryo"/>
                <a:ea typeface="Meiryo"/>
                <a:cs typeface="Meiryo"/>
                <a:sym typeface="Meiryo"/>
              </a:rPr>
              <a:t>〈</a:t>
            </a:r>
            <a:r>
              <a:rPr lang="ja-JP" altLang="en-US" b="1" dirty="0">
                <a:solidFill>
                  <a:srgbClr val="2EAE52"/>
                </a:solidFill>
                <a:latin typeface="Meiryo"/>
                <a:ea typeface="Meiryo"/>
                <a:cs typeface="Meiryo"/>
                <a:sym typeface="Meiryo"/>
              </a:rPr>
              <a:t>育業した男性への質問</a:t>
            </a:r>
            <a:r>
              <a:rPr lang="en-US" altLang="ja-JP" b="1" dirty="0">
                <a:solidFill>
                  <a:srgbClr val="2EAE52"/>
                </a:solidFill>
                <a:latin typeface="Meiryo"/>
                <a:ea typeface="Meiryo"/>
                <a:cs typeface="Meiryo"/>
                <a:sym typeface="Meiryo"/>
              </a:rPr>
              <a:t>〉</a:t>
            </a:r>
            <a:endParaRPr dirty="0">
              <a:solidFill>
                <a:srgbClr val="2EAE52"/>
              </a:solidFill>
              <a:latin typeface="メイリオ" panose="020B0604030504040204" pitchFamily="50" charset="-128"/>
              <a:ea typeface="メイリオ" panose="020B0604030504040204" pitchFamily="50" charset="-128"/>
            </a:endParaRPr>
          </a:p>
          <a:p>
            <a:pPr>
              <a:defRPr/>
            </a:pPr>
            <a:r>
              <a:rPr lang="en-US" altLang="ja-JP" b="1" dirty="0">
                <a:solidFill>
                  <a:srgbClr val="2EAE52"/>
                </a:solidFill>
                <a:latin typeface="Meiryo"/>
                <a:ea typeface="Meiryo"/>
                <a:cs typeface="Meiryo"/>
                <a:sym typeface="Meiryo"/>
              </a:rPr>
              <a:t>Q.</a:t>
            </a:r>
            <a:r>
              <a:rPr lang="ja-JP" altLang="en-US" b="1" dirty="0">
                <a:solidFill>
                  <a:srgbClr val="2EAE52"/>
                </a:solidFill>
                <a:latin typeface="Meiryo"/>
                <a:ea typeface="Meiryo"/>
                <a:cs typeface="Meiryo"/>
                <a:sym typeface="Meiryo"/>
              </a:rPr>
              <a:t>あなたが育業を終えたときのあなたの考え方に当てはまるものをお答えください。</a:t>
            </a:r>
            <a:endParaRPr dirty="0">
              <a:solidFill>
                <a:srgbClr val="2EAE52"/>
              </a:solidFill>
              <a:latin typeface="Meiryo"/>
              <a:ea typeface="Meiryo"/>
              <a:cs typeface="Meiryo"/>
              <a:sym typeface="Meiryo"/>
            </a:endParaRPr>
          </a:p>
        </p:txBody>
      </p:sp>
      <p:sp>
        <p:nvSpPr>
          <p:cNvPr id="737" name="Google Shape;737;p73"/>
          <p:cNvSpPr/>
          <p:nvPr/>
        </p:nvSpPr>
        <p:spPr>
          <a:xfrm>
            <a:off x="7396300" y="2709757"/>
            <a:ext cx="1497718" cy="780814"/>
          </a:xfrm>
          <a:prstGeom prst="wedgeRoundRectCallout">
            <a:avLst>
              <a:gd name="adj1" fmla="val -59561"/>
              <a:gd name="adj2" fmla="val -40878"/>
              <a:gd name="adj3" fmla="val 16667"/>
            </a:avLst>
          </a:prstGeom>
          <a:solidFill>
            <a:srgbClr val="2EAE52"/>
          </a:solidFill>
          <a:ln w="12700" cap="flat" cmpd="sng">
            <a:solidFill>
              <a:schemeClr val="accent6">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defRPr/>
            </a:pPr>
            <a:r>
              <a:rPr lang="ja-JP" altLang="en-US" sz="1600" b="1" dirty="0">
                <a:solidFill>
                  <a:srgbClr val="FFFFFF"/>
                </a:solidFill>
                <a:latin typeface="Meiryo"/>
                <a:ea typeface="Meiryo"/>
                <a:cs typeface="Meiryo"/>
                <a:sym typeface="Meiryo"/>
              </a:rPr>
              <a:t>２人に１人</a:t>
            </a:r>
            <a:endParaRPr sz="1600" b="1" dirty="0">
              <a:solidFill>
                <a:srgbClr val="FFFFFF"/>
              </a:solidFill>
              <a:latin typeface="Meiryo"/>
              <a:ea typeface="Meiryo"/>
              <a:cs typeface="Meiryo"/>
              <a:sym typeface="Meiryo"/>
            </a:endParaRPr>
          </a:p>
          <a:p>
            <a:pPr algn="ctr">
              <a:defRPr/>
            </a:pPr>
            <a:r>
              <a:rPr lang="ja-JP" altLang="en-US" sz="1600" b="1" dirty="0">
                <a:solidFill>
                  <a:srgbClr val="FFFFFF"/>
                </a:solidFill>
                <a:latin typeface="Meiryo"/>
                <a:ea typeface="Meiryo"/>
                <a:cs typeface="Meiryo"/>
                <a:sym typeface="Meiryo"/>
              </a:rPr>
              <a:t>が実感</a:t>
            </a:r>
            <a:endParaRPr sz="1600" dirty="0">
              <a:latin typeface="メイリオ" panose="020B0604030504040204" pitchFamily="50" charset="-128"/>
              <a:ea typeface="メイリオ" panose="020B0604030504040204" pitchFamily="50" charset="-128"/>
            </a:endParaRPr>
          </a:p>
        </p:txBody>
      </p:sp>
      <p:sp>
        <p:nvSpPr>
          <p:cNvPr id="738" name="Google Shape;738;p73"/>
          <p:cNvSpPr txBox="1"/>
          <p:nvPr/>
        </p:nvSpPr>
        <p:spPr>
          <a:xfrm>
            <a:off x="1685709" y="1389001"/>
            <a:ext cx="5686096" cy="46162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000000">
                    <a:lumMod val="65000"/>
                    <a:lumOff val="35000"/>
                  </a:srgbClr>
                </a:solidFill>
                <a:latin typeface="Meiryo"/>
                <a:ea typeface="Meiryo"/>
                <a:cs typeface="Meiryo"/>
                <a:sym typeface="Meiryo"/>
              </a:rPr>
              <a:t>育業を通じた新たな社会経験と気づき</a:t>
            </a:r>
            <a:endParaRPr dirty="0">
              <a:solidFill>
                <a:srgbClr val="000000">
                  <a:lumMod val="65000"/>
                  <a:lumOff val="35000"/>
                </a:srgbClr>
              </a:solidFill>
              <a:latin typeface="メイリオ" panose="020B0604030504040204" pitchFamily="50" charset="-128"/>
              <a:ea typeface="メイリオ" panose="020B0604030504040204" pitchFamily="50" charset="-128"/>
            </a:endParaRPr>
          </a:p>
        </p:txBody>
      </p:sp>
      <p:sp>
        <p:nvSpPr>
          <p:cNvPr id="740" name="Google Shape;740;p73"/>
          <p:cNvSpPr txBox="1"/>
          <p:nvPr/>
        </p:nvSpPr>
        <p:spPr>
          <a:xfrm>
            <a:off x="165221" y="1007403"/>
            <a:ext cx="1893907" cy="338514"/>
          </a:xfrm>
          <a:prstGeom prst="rect">
            <a:avLst/>
          </a:prstGeom>
          <a:solidFill>
            <a:srgbClr val="9ECB58"/>
          </a:solidFill>
          <a:ln>
            <a:noFill/>
          </a:ln>
        </p:spPr>
        <p:txBody>
          <a:bodyPr spcFirstLastPara="1" wrap="square" lIns="91425" tIns="45700" rIns="91425" bIns="45700" anchor="t" anchorCtr="0">
            <a:spAutoFit/>
          </a:bodyPr>
          <a:lstStyle/>
          <a:p>
            <a:pPr algn="ctr">
              <a:buSzPts val="1600"/>
              <a:defRPr/>
            </a:pPr>
            <a:r>
              <a:rPr lang="ja-JP" altLang="en-US" sz="1600" b="1" dirty="0">
                <a:solidFill>
                  <a:srgbClr val="FFFFFF"/>
                </a:solidFill>
                <a:latin typeface="Meiryo"/>
                <a:ea typeface="Meiryo"/>
                <a:cs typeface="Meiryo"/>
                <a:sym typeface="Meiryo"/>
              </a:rPr>
              <a:t>当事者のメリット</a:t>
            </a:r>
            <a:endParaRPr sz="1600" dirty="0">
              <a:solidFill>
                <a:srgbClr val="FFFF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9749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6"/>
          <p:cNvSpPr txBox="1"/>
          <p:nvPr/>
        </p:nvSpPr>
        <p:spPr>
          <a:xfrm>
            <a:off x="198002" y="223202"/>
            <a:ext cx="7758659"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1-4-1</a:t>
            </a:r>
            <a:r>
              <a:rPr lang="ja-JP" altLang="en-US" sz="2400" b="1" dirty="0">
                <a:solidFill>
                  <a:srgbClr val="636366"/>
                </a:solidFill>
                <a:latin typeface="Meiryo"/>
                <a:ea typeface="Meiryo"/>
                <a:cs typeface="Meiryo"/>
                <a:sym typeface="Meiryo"/>
              </a:rPr>
              <a:t>　育業が進まない原因と企業の有効な取組</a:t>
            </a:r>
            <a:endParaRPr dirty="0">
              <a:latin typeface="メイリオ" panose="020B0604030504040204" pitchFamily="50" charset="-128"/>
              <a:ea typeface="メイリオ" panose="020B0604030504040204" pitchFamily="50" charset="-128"/>
            </a:endParaRPr>
          </a:p>
        </p:txBody>
      </p:sp>
      <p:sp>
        <p:nvSpPr>
          <p:cNvPr id="765" name="Google Shape;765;p76"/>
          <p:cNvSpPr txBox="1"/>
          <p:nvPr/>
        </p:nvSpPr>
        <p:spPr>
          <a:xfrm>
            <a:off x="280627" y="1252994"/>
            <a:ext cx="8503429" cy="461665"/>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dirty="0">
                <a:solidFill>
                  <a:srgbClr val="636366"/>
                </a:solidFill>
                <a:latin typeface="Meiryo"/>
                <a:ea typeface="Meiryo"/>
                <a:cs typeface="Meiryo"/>
                <a:sym typeface="Meiryo"/>
              </a:rPr>
              <a:t>育業が進まない原因</a:t>
            </a:r>
            <a:endParaRPr dirty="0">
              <a:latin typeface="メイリオ" panose="020B0604030504040204" pitchFamily="50" charset="-128"/>
              <a:ea typeface="メイリオ" panose="020B0604030504040204" pitchFamily="50" charset="-128"/>
            </a:endParaRPr>
          </a:p>
        </p:txBody>
      </p:sp>
      <p:sp>
        <p:nvSpPr>
          <p:cNvPr id="770" name="Google Shape;770;p76"/>
          <p:cNvSpPr/>
          <p:nvPr/>
        </p:nvSpPr>
        <p:spPr>
          <a:xfrm>
            <a:off x="310145" y="5374619"/>
            <a:ext cx="8435214" cy="970844"/>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108000" rIns="91425" bIns="0" anchor="ctr" anchorCtr="0">
            <a:noAutofit/>
          </a:bodyPr>
          <a:lstStyle/>
          <a:p>
            <a:pPr algn="ctr">
              <a:buSzPts val="2400"/>
              <a:defRPr/>
            </a:pPr>
            <a:r>
              <a:rPr lang="ja-JP" altLang="en-US" sz="2400" b="1" dirty="0">
                <a:solidFill>
                  <a:srgbClr val="5F5F5F"/>
                </a:solidFill>
                <a:latin typeface="Meiryo"/>
                <a:ea typeface="Meiryo"/>
                <a:cs typeface="Meiryo"/>
                <a:sym typeface="Meiryo"/>
              </a:rPr>
              <a:t>６つの不安を解消するためには？</a:t>
            </a:r>
            <a:endParaRPr dirty="0">
              <a:solidFill>
                <a:srgbClr val="5F5F5F"/>
              </a:solidFill>
              <a:latin typeface="メイリオ" panose="020B0604030504040204" pitchFamily="50" charset="-128"/>
              <a:ea typeface="メイリオ" panose="020B0604030504040204" pitchFamily="50" charset="-128"/>
            </a:endParaRP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7087EB54-1A12-ECF0-8566-984FC1BEA62E}"/>
              </a:ext>
            </a:extLst>
          </p:cNvPr>
          <p:cNvPicPr>
            <a:picLocks noChangeAspect="1"/>
          </p:cNvPicPr>
          <p:nvPr/>
        </p:nvPicPr>
        <p:blipFill rotWithShape="1">
          <a:blip r:embed="rId3"/>
          <a:srcRect l="49886"/>
          <a:stretch/>
        </p:blipFill>
        <p:spPr>
          <a:xfrm>
            <a:off x="4548089" y="1682045"/>
            <a:ext cx="4197270" cy="3448719"/>
          </a:xfrm>
          <a:prstGeom prst="rect">
            <a:avLst/>
          </a:prstGeom>
        </p:spPr>
      </p:pic>
      <p:pic>
        <p:nvPicPr>
          <p:cNvPr id="2" name="図 1"/>
          <p:cNvPicPr>
            <a:picLocks noChangeAspect="1"/>
          </p:cNvPicPr>
          <p:nvPr/>
        </p:nvPicPr>
        <p:blipFill>
          <a:blip r:embed="rId4"/>
          <a:stretch>
            <a:fillRect/>
          </a:stretch>
        </p:blipFill>
        <p:spPr>
          <a:xfrm>
            <a:off x="383260" y="1672714"/>
            <a:ext cx="4114303" cy="3481333"/>
          </a:xfrm>
          <a:prstGeom prst="rect">
            <a:avLst/>
          </a:prstGeom>
        </p:spPr>
      </p:pic>
    </p:spTree>
    <p:extLst>
      <p:ext uri="{BB962C8B-B14F-4D97-AF65-F5344CB8AC3E}">
        <p14:creationId xmlns:p14="http://schemas.microsoft.com/office/powerpoint/2010/main" val="26856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pic>
        <p:nvPicPr>
          <p:cNvPr id="8" name="図 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B5CEB34-8A7A-CB12-CB05-9B88445AC1D9}"/>
              </a:ext>
            </a:extLst>
          </p:cNvPr>
          <p:cNvPicPr>
            <a:picLocks noChangeAspect="1"/>
          </p:cNvPicPr>
          <p:nvPr/>
        </p:nvPicPr>
        <p:blipFill>
          <a:blip r:embed="rId3"/>
          <a:stretch>
            <a:fillRect/>
          </a:stretch>
        </p:blipFill>
        <p:spPr>
          <a:xfrm>
            <a:off x="-577582" y="612867"/>
            <a:ext cx="10093726" cy="5610134"/>
          </a:xfrm>
          <a:prstGeom prst="rect">
            <a:avLst/>
          </a:prstGeom>
        </p:spPr>
      </p:pic>
      <p:sp>
        <p:nvSpPr>
          <p:cNvPr id="778" name="Google Shape;778;p89"/>
          <p:cNvSpPr txBox="1"/>
          <p:nvPr/>
        </p:nvSpPr>
        <p:spPr>
          <a:xfrm>
            <a:off x="198002" y="223202"/>
            <a:ext cx="7758659"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1-4-2</a:t>
            </a:r>
            <a:r>
              <a:rPr lang="ja-JP" altLang="en-US" sz="2400" b="1" dirty="0">
                <a:solidFill>
                  <a:srgbClr val="636366"/>
                </a:solidFill>
                <a:latin typeface="Meiryo"/>
                <a:ea typeface="Meiryo"/>
                <a:cs typeface="Meiryo"/>
                <a:sym typeface="Meiryo"/>
              </a:rPr>
              <a:t>　育業が進まない原因と企業の有効な取組</a:t>
            </a:r>
            <a:endParaRPr dirty="0">
              <a:latin typeface="メイリオ" panose="020B0604030504040204" pitchFamily="50" charset="-128"/>
              <a:ea typeface="メイリオ" panose="020B0604030504040204" pitchFamily="50" charset="-128"/>
            </a:endParaRPr>
          </a:p>
        </p:txBody>
      </p:sp>
      <p:sp>
        <p:nvSpPr>
          <p:cNvPr id="780" name="Google Shape;780;p89"/>
          <p:cNvSpPr txBox="1"/>
          <p:nvPr/>
        </p:nvSpPr>
        <p:spPr>
          <a:xfrm>
            <a:off x="901541" y="1039400"/>
            <a:ext cx="7361238" cy="498475"/>
          </a:xfrm>
          <a:prstGeom prst="rect">
            <a:avLst/>
          </a:prstGeom>
          <a:noFill/>
          <a:ln>
            <a:noFill/>
          </a:ln>
        </p:spPr>
        <p:txBody>
          <a:bodyPr spcFirstLastPara="1" wrap="square" lIns="91425" tIns="45700" rIns="91425" bIns="45700" anchor="ctr" anchorCtr="0">
            <a:noAutofit/>
          </a:bodyPr>
          <a:lstStyle/>
          <a:p>
            <a:pPr algn="ctr">
              <a:buSzPts val="1800"/>
              <a:defRPr/>
            </a:pPr>
            <a:r>
              <a:rPr lang="ja-JP" altLang="en-US" sz="2400" b="1" dirty="0">
                <a:solidFill>
                  <a:srgbClr val="636366"/>
                </a:solidFill>
                <a:latin typeface="Meiryo"/>
                <a:ea typeface="Meiryo"/>
                <a:cs typeface="Meiryo"/>
                <a:sym typeface="Meiryo"/>
              </a:rPr>
              <a:t>企業の有効な取組</a:t>
            </a:r>
            <a:endParaRPr dirty="0">
              <a:latin typeface="メイリオ" panose="020B0604030504040204" pitchFamily="50" charset="-128"/>
              <a:ea typeface="メイリオ" panose="020B0604030504040204" pitchFamily="50" charset="-128"/>
            </a:endParaRPr>
          </a:p>
        </p:txBody>
      </p:sp>
      <p:sp>
        <p:nvSpPr>
          <p:cNvPr id="12" name="Google Shape;782;p89"/>
          <p:cNvSpPr/>
          <p:nvPr/>
        </p:nvSpPr>
        <p:spPr>
          <a:xfrm>
            <a:off x="267716" y="5610760"/>
            <a:ext cx="8435214" cy="973163"/>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108000" rIns="91425" bIns="0" anchor="ctr" anchorCtr="0">
            <a:noAutofit/>
          </a:bodyPr>
          <a:lstStyle/>
          <a:p>
            <a:pPr algn="ctr">
              <a:buSzPts val="2400"/>
              <a:defRPr/>
            </a:pPr>
            <a:r>
              <a:rPr lang="ja-JP" altLang="en-US" sz="2400" b="1" dirty="0">
                <a:solidFill>
                  <a:srgbClr val="5F5F5F"/>
                </a:solidFill>
                <a:latin typeface="Meiryo"/>
                <a:ea typeface="Meiryo"/>
                <a:cs typeface="Meiryo"/>
                <a:sym typeface="Meiryo"/>
              </a:rPr>
              <a:t>「制度」「情報」「理解」「組織風土」について、</a:t>
            </a:r>
            <a:endParaRPr sz="2400" b="1" dirty="0">
              <a:solidFill>
                <a:srgbClr val="5F5F5F"/>
              </a:solidFill>
              <a:latin typeface="Meiryo"/>
              <a:ea typeface="Meiryo"/>
              <a:cs typeface="Meiryo"/>
              <a:sym typeface="Meiryo"/>
            </a:endParaRPr>
          </a:p>
          <a:p>
            <a:pPr algn="ctr">
              <a:buSzPts val="2400"/>
              <a:defRPr/>
            </a:pPr>
            <a:r>
              <a:rPr lang="ja-JP" altLang="en-US" sz="2400" b="1" dirty="0">
                <a:solidFill>
                  <a:srgbClr val="5F5F5F"/>
                </a:solidFill>
                <a:latin typeface="Meiryo"/>
                <a:ea typeface="Meiryo"/>
                <a:cs typeface="Meiryo"/>
                <a:sym typeface="Meiryo"/>
              </a:rPr>
              <a:t>漏れなく取組の充実化を図ることが育業を進めるカギ！</a:t>
            </a:r>
            <a:endParaRPr dirty="0">
              <a:solidFill>
                <a:srgbClr val="5F5F5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957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92"/>
          <p:cNvSpPr txBox="1">
            <a:spLocks noGrp="1"/>
          </p:cNvSpPr>
          <p:nvPr>
            <p:ph type="title" idx="4294967295"/>
          </p:nvPr>
        </p:nvSpPr>
        <p:spPr>
          <a:xfrm>
            <a:off x="860407" y="1279960"/>
            <a:ext cx="7361238" cy="498475"/>
          </a:xfrm>
          <a:prstGeom prst="rect">
            <a:avLst/>
          </a:prstGeom>
          <a:noFill/>
          <a:ln>
            <a:noFill/>
          </a:ln>
        </p:spPr>
        <p:txBody>
          <a:bodyPr spcFirstLastPara="1" wrap="square" lIns="91425" tIns="45700" rIns="91425" bIns="45700" anchor="ctr" anchorCtr="0">
            <a:noAutofit/>
          </a:bodyPr>
          <a:lstStyle/>
          <a:p>
            <a:pPr algn="ctr">
              <a:lnSpc>
                <a:spcPct val="100000"/>
              </a:lnSpc>
              <a:buClr>
                <a:srgbClr val="000000"/>
              </a:buClr>
              <a:buSzPts val="1800"/>
            </a:pPr>
            <a:r>
              <a:rPr lang="ja-JP" altLang="en-US" sz="2400" b="1">
                <a:solidFill>
                  <a:srgbClr val="636366"/>
                </a:solidFill>
                <a:latin typeface="Meiryo"/>
                <a:ea typeface="Meiryo"/>
                <a:cs typeface="Meiryo"/>
                <a:sym typeface="Meiryo"/>
              </a:rPr>
              <a:t>職場はすでにダイバーシティ</a:t>
            </a:r>
            <a:endParaRPr b="1">
              <a:solidFill>
                <a:srgbClr val="636366"/>
              </a:solidFill>
              <a:latin typeface="Meiryo"/>
              <a:ea typeface="Meiryo"/>
              <a:cs typeface="Meiryo"/>
              <a:sym typeface="Meiryo"/>
            </a:endParaRPr>
          </a:p>
        </p:txBody>
      </p:sp>
      <p:sp>
        <p:nvSpPr>
          <p:cNvPr id="821" name="Google Shape;821;p92"/>
          <p:cNvSpPr txBox="1"/>
          <p:nvPr/>
        </p:nvSpPr>
        <p:spPr>
          <a:xfrm>
            <a:off x="198002" y="223202"/>
            <a:ext cx="7758659" cy="461665"/>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1-4-3</a:t>
            </a:r>
            <a:r>
              <a:rPr lang="ja-JP" altLang="en-US" sz="2400" b="1" dirty="0">
                <a:solidFill>
                  <a:srgbClr val="636366"/>
                </a:solidFill>
                <a:latin typeface="Meiryo"/>
                <a:ea typeface="Meiryo"/>
                <a:cs typeface="Meiryo"/>
                <a:sym typeface="Meiryo"/>
              </a:rPr>
              <a:t>　育業を進める心構え</a:t>
            </a:r>
            <a:endParaRPr dirty="0"/>
          </a:p>
        </p:txBody>
      </p:sp>
      <p:sp>
        <p:nvSpPr>
          <p:cNvPr id="822" name="Google Shape;822;p92"/>
          <p:cNvSpPr/>
          <p:nvPr/>
        </p:nvSpPr>
        <p:spPr>
          <a:xfrm>
            <a:off x="383258" y="5130408"/>
            <a:ext cx="8435214" cy="576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Autofit/>
          </a:bodyPr>
          <a:lstStyle/>
          <a:p>
            <a:pPr algn="ctr">
              <a:buSzPts val="2400"/>
              <a:defRPr/>
            </a:pPr>
            <a:r>
              <a:rPr lang="ja-JP" altLang="en-US" sz="2400" b="1" dirty="0">
                <a:solidFill>
                  <a:srgbClr val="595959"/>
                </a:solidFill>
                <a:latin typeface="Meiryo"/>
                <a:ea typeface="Meiryo"/>
                <a:cs typeface="Meiryo"/>
                <a:sym typeface="Meiryo"/>
              </a:rPr>
              <a:t>あなたの職場は、お互いの事情を理解していますか？</a:t>
            </a:r>
            <a:endParaRPr sz="2400" b="1" dirty="0">
              <a:solidFill>
                <a:srgbClr val="595959"/>
              </a:solidFill>
              <a:latin typeface="Meiryo"/>
              <a:ea typeface="Meiryo"/>
              <a:cs typeface="Meiryo"/>
              <a:sym typeface="Meiryo"/>
            </a:endParaRPr>
          </a:p>
        </p:txBody>
      </p:sp>
      <p:pic>
        <p:nvPicPr>
          <p:cNvPr id="3" name="図 2">
            <a:extLst>
              <a:ext uri="{FF2B5EF4-FFF2-40B4-BE49-F238E27FC236}">
                <a16:creationId xmlns:a16="http://schemas.microsoft.com/office/drawing/2014/main" id="{D067EEBB-93EE-9FA6-77B9-AAE812EDF623}"/>
              </a:ext>
            </a:extLst>
          </p:cNvPr>
          <p:cNvPicPr>
            <a:picLocks noChangeAspect="1"/>
          </p:cNvPicPr>
          <p:nvPr/>
        </p:nvPicPr>
        <p:blipFill>
          <a:blip r:embed="rId3"/>
          <a:stretch>
            <a:fillRect/>
          </a:stretch>
        </p:blipFill>
        <p:spPr>
          <a:xfrm>
            <a:off x="77654" y="1666320"/>
            <a:ext cx="9234312" cy="3464088"/>
          </a:xfrm>
          <a:prstGeom prst="rect">
            <a:avLst/>
          </a:prstGeom>
        </p:spPr>
      </p:pic>
      <p:sp>
        <p:nvSpPr>
          <p:cNvPr id="7" name="Google Shape;822;p92"/>
          <p:cNvSpPr/>
          <p:nvPr/>
        </p:nvSpPr>
        <p:spPr>
          <a:xfrm>
            <a:off x="477203" y="5939176"/>
            <a:ext cx="8435214" cy="684000"/>
          </a:xfrm>
          <a:prstGeom prst="roundRect">
            <a:avLst>
              <a:gd name="adj" fmla="val 16667"/>
            </a:avLst>
          </a:prstGeom>
          <a:ln w="25400" cap="flat" cmpd="sng">
            <a:noFill/>
            <a:prstDash val="solid"/>
            <a:round/>
            <a:headEnd type="none" w="sm" len="sm"/>
            <a:tailEnd type="none" w="sm" len="sm"/>
          </a:ln>
        </p:spPr>
        <p:txBody>
          <a:bodyPr spcFirstLastPara="1" wrap="square" lIns="91425" tIns="45700" rIns="91425" bIns="45700" anchor="ctr" anchorCtr="0">
            <a:noAutofit/>
          </a:bodyPr>
          <a:lstStyle/>
          <a:p>
            <a:pPr algn="ctr">
              <a:buSzPts val="2400"/>
              <a:defRPr/>
            </a:pPr>
            <a:r>
              <a:rPr lang="ja-JP" altLang="en-US" sz="2400" b="1" dirty="0">
                <a:solidFill>
                  <a:srgbClr val="FF0000"/>
                </a:solidFill>
                <a:latin typeface="Meiryo"/>
                <a:ea typeface="Meiryo"/>
                <a:cs typeface="Meiryo"/>
                <a:sym typeface="Meiryo"/>
              </a:rPr>
              <a:t>色々な事情を抱えている人が自分らしく働ける環境が</a:t>
            </a:r>
            <a:endParaRPr lang="en-US" altLang="ja-JP" sz="2400" b="1" dirty="0">
              <a:solidFill>
                <a:srgbClr val="FF0000"/>
              </a:solidFill>
              <a:latin typeface="Meiryo"/>
              <a:ea typeface="Meiryo"/>
              <a:cs typeface="Meiryo"/>
              <a:sym typeface="Meiryo"/>
            </a:endParaRPr>
          </a:p>
          <a:p>
            <a:pPr algn="ctr">
              <a:buSzPts val="2400"/>
              <a:defRPr/>
            </a:pPr>
            <a:r>
              <a:rPr lang="ja-JP" altLang="en-US" sz="2400" b="1" dirty="0">
                <a:solidFill>
                  <a:srgbClr val="FF0000"/>
                </a:solidFill>
                <a:latin typeface="Meiryo"/>
                <a:ea typeface="Meiryo"/>
                <a:cs typeface="Meiryo"/>
                <a:sym typeface="Meiryo"/>
              </a:rPr>
              <a:t>整った企業が選ばれる時代！</a:t>
            </a:r>
            <a:endParaRPr sz="2400" b="1"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3855172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txBox="1"/>
          <p:nvPr/>
        </p:nvSpPr>
        <p:spPr>
          <a:xfrm>
            <a:off x="1318454" y="2689977"/>
            <a:ext cx="6606685" cy="1200288"/>
          </a:xfrm>
          <a:prstGeom prst="rect">
            <a:avLst/>
          </a:prstGeom>
          <a:noFill/>
          <a:ln>
            <a:noFill/>
          </a:ln>
        </p:spPr>
        <p:txBody>
          <a:bodyPr spcFirstLastPara="1" wrap="square" lIns="91425" tIns="45700" rIns="91425" bIns="45700" anchor="t" anchorCtr="0">
            <a:spAutoFit/>
          </a:bodyPr>
          <a:lstStyle/>
          <a:p>
            <a:r>
              <a:rPr lang="ja-JP" altLang="en-US" sz="3600" b="1">
                <a:solidFill>
                  <a:srgbClr val="636366"/>
                </a:solidFill>
                <a:latin typeface="Meiryo"/>
                <a:ea typeface="Meiryo"/>
                <a:cs typeface="Meiryo"/>
                <a:sym typeface="Meiryo"/>
              </a:rPr>
              <a:t>２．育業の実務</a:t>
            </a:r>
            <a:endParaRPr sz="3600" b="1">
              <a:solidFill>
                <a:srgbClr val="636366"/>
              </a:solidFill>
              <a:latin typeface="Meiryo"/>
              <a:ea typeface="Meiryo"/>
              <a:cs typeface="Meiryo"/>
              <a:sym typeface="Meiryo"/>
            </a:endParaRPr>
          </a:p>
          <a:p>
            <a:r>
              <a:rPr lang="ja-JP" altLang="en-US" sz="3600" b="1">
                <a:solidFill>
                  <a:srgbClr val="636366"/>
                </a:solidFill>
                <a:latin typeface="Meiryo"/>
                <a:ea typeface="Meiryo"/>
                <a:cs typeface="Meiryo"/>
                <a:sym typeface="Meiryo"/>
              </a:rPr>
              <a:t>　　管理職に求められる対応</a:t>
            </a:r>
            <a:endParaRPr sz="3600" b="1">
              <a:solidFill>
                <a:srgbClr val="636366"/>
              </a:solidFill>
              <a:latin typeface="Meiryo"/>
              <a:ea typeface="Meiryo"/>
              <a:cs typeface="Meiryo"/>
              <a:sym typeface="Meiry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196605" y="221703"/>
            <a:ext cx="7350600" cy="461624"/>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2-1</a:t>
            </a:r>
            <a:r>
              <a:rPr lang="ja-JP" altLang="en-US" sz="2400" b="1" dirty="0">
                <a:solidFill>
                  <a:srgbClr val="636366"/>
                </a:solidFill>
                <a:latin typeface="Meiryo"/>
                <a:ea typeface="Meiryo"/>
                <a:cs typeface="Meiryo"/>
                <a:sym typeface="Meiryo"/>
              </a:rPr>
              <a:t>　法律のこと</a:t>
            </a:r>
            <a:endParaRPr sz="2400" b="1" dirty="0">
              <a:solidFill>
                <a:srgbClr val="636366"/>
              </a:solidFill>
              <a:latin typeface="Meiryo"/>
              <a:ea typeface="Meiryo"/>
              <a:cs typeface="Meiryo"/>
              <a:sym typeface="Meiryo"/>
            </a:endParaRPr>
          </a:p>
        </p:txBody>
      </p:sp>
      <p:sp>
        <p:nvSpPr>
          <p:cNvPr id="135" name="Google Shape;135;p5"/>
          <p:cNvSpPr txBox="1"/>
          <p:nvPr/>
        </p:nvSpPr>
        <p:spPr>
          <a:xfrm>
            <a:off x="4930414" y="1017924"/>
            <a:ext cx="2739064" cy="461624"/>
          </a:xfrm>
          <a:prstGeom prst="rect">
            <a:avLst/>
          </a:prstGeom>
          <a:noFill/>
          <a:ln>
            <a:noFill/>
          </a:ln>
        </p:spPr>
        <p:txBody>
          <a:bodyPr spcFirstLastPara="1" wrap="square" lIns="91425" tIns="45700" rIns="91425" bIns="45700" anchor="t" anchorCtr="0">
            <a:spAutoFit/>
          </a:bodyPr>
          <a:lstStyle/>
          <a:p>
            <a:pPr>
              <a:buSzPts val="2400"/>
              <a:defRPr/>
            </a:pPr>
            <a:r>
              <a:rPr lang="ja-JP" altLang="en-US" sz="2400" b="1" dirty="0">
                <a:solidFill>
                  <a:srgbClr val="636366"/>
                </a:solidFill>
                <a:latin typeface="Meiryo"/>
                <a:ea typeface="Meiryo"/>
                <a:cs typeface="Meiryo"/>
                <a:sym typeface="Meiryo"/>
              </a:rPr>
              <a:t>管理職</a:t>
            </a:r>
            <a:r>
              <a:rPr lang="ja-JP" altLang="en-US" sz="1600" b="1" dirty="0">
                <a:solidFill>
                  <a:srgbClr val="636366"/>
                </a:solidFill>
                <a:latin typeface="Meiryo"/>
                <a:ea typeface="Meiryo"/>
                <a:cs typeface="Meiryo"/>
                <a:sym typeface="Meiryo"/>
              </a:rPr>
              <a:t>に求められる対応</a:t>
            </a:r>
            <a:endParaRPr sz="1600" dirty="0">
              <a:solidFill>
                <a:srgbClr val="636366"/>
              </a:solidFill>
              <a:latin typeface="Meiryo"/>
              <a:ea typeface="Meiryo"/>
              <a:cs typeface="Meiryo"/>
              <a:sym typeface="Meiryo"/>
            </a:endParaRPr>
          </a:p>
        </p:txBody>
      </p:sp>
      <p:grpSp>
        <p:nvGrpSpPr>
          <p:cNvPr id="136" name="Google Shape;136;p5"/>
          <p:cNvGrpSpPr/>
          <p:nvPr/>
        </p:nvGrpSpPr>
        <p:grpSpPr>
          <a:xfrm>
            <a:off x="59747" y="1433961"/>
            <a:ext cx="8978152" cy="1022437"/>
            <a:chOff x="59747" y="1339305"/>
            <a:chExt cx="8978152" cy="1083734"/>
          </a:xfrm>
        </p:grpSpPr>
        <p:sp>
          <p:nvSpPr>
            <p:cNvPr id="137" name="Google Shape;137;p5"/>
            <p:cNvSpPr/>
            <p:nvPr/>
          </p:nvSpPr>
          <p:spPr>
            <a:xfrm>
              <a:off x="59747" y="1339305"/>
              <a:ext cx="4453259" cy="1083734"/>
            </a:xfrm>
            <a:prstGeom prst="roundRect">
              <a:avLst>
                <a:gd name="adj" fmla="val 50000"/>
              </a:avLst>
            </a:prstGeom>
            <a:solidFill>
              <a:srgbClr val="95CB64"/>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38" name="Google Shape;138;p5"/>
            <p:cNvSpPr/>
            <p:nvPr/>
          </p:nvSpPr>
          <p:spPr>
            <a:xfrm>
              <a:off x="3944141" y="1339305"/>
              <a:ext cx="5093758" cy="1083734"/>
            </a:xfrm>
            <a:prstGeom prst="rect">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39" name="Google Shape;139;p5"/>
            <p:cNvSpPr/>
            <p:nvPr/>
          </p:nvSpPr>
          <p:spPr>
            <a:xfrm>
              <a:off x="196605" y="1506878"/>
              <a:ext cx="745185" cy="745185"/>
            </a:xfrm>
            <a:prstGeom prst="ellipse">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grpSp>
      <p:sp>
        <p:nvSpPr>
          <p:cNvPr id="140" name="Google Shape;140;p5"/>
          <p:cNvSpPr txBox="1"/>
          <p:nvPr/>
        </p:nvSpPr>
        <p:spPr>
          <a:xfrm>
            <a:off x="271681" y="1718477"/>
            <a:ext cx="595035" cy="584775"/>
          </a:xfrm>
          <a:prstGeom prst="rect">
            <a:avLst/>
          </a:prstGeom>
          <a:noFill/>
          <a:ln>
            <a:noFill/>
          </a:ln>
        </p:spPr>
        <p:txBody>
          <a:bodyPr spcFirstLastPara="1" wrap="square" lIns="91425" tIns="45700" rIns="91425" bIns="45700" anchor="t" anchorCtr="0">
            <a:spAutoFit/>
          </a:bodyPr>
          <a:lstStyle/>
          <a:p>
            <a:pPr>
              <a:buSzPts val="3200"/>
              <a:defRPr/>
            </a:pPr>
            <a:r>
              <a:rPr lang="ja-JP" altLang="en-US" sz="3200" b="1">
                <a:solidFill>
                  <a:srgbClr val="95CB64"/>
                </a:solidFill>
                <a:latin typeface="Meiryo"/>
                <a:ea typeface="Meiryo"/>
                <a:cs typeface="Meiryo"/>
                <a:sym typeface="Meiryo"/>
              </a:rPr>
              <a:t>１</a:t>
            </a:r>
            <a:endParaRPr>
              <a:latin typeface="Meiryo"/>
              <a:ea typeface="Meiryo"/>
              <a:cs typeface="Meiryo"/>
              <a:sym typeface="Meiryo"/>
            </a:endParaRPr>
          </a:p>
        </p:txBody>
      </p:sp>
      <p:sp>
        <p:nvSpPr>
          <p:cNvPr id="141" name="Google Shape;141;p5"/>
          <p:cNvSpPr txBox="1"/>
          <p:nvPr/>
        </p:nvSpPr>
        <p:spPr>
          <a:xfrm>
            <a:off x="941788" y="1820237"/>
            <a:ext cx="2159566" cy="307777"/>
          </a:xfrm>
          <a:prstGeom prst="rect">
            <a:avLst/>
          </a:prstGeom>
          <a:noFill/>
          <a:ln>
            <a:noFill/>
          </a:ln>
        </p:spPr>
        <p:txBody>
          <a:bodyPr spcFirstLastPara="1" wrap="square" lIns="91425" tIns="45700" rIns="91425" bIns="45700" anchor="t" anchorCtr="0">
            <a:spAutoFit/>
          </a:bodyPr>
          <a:lstStyle/>
          <a:p>
            <a:pPr>
              <a:buSzPts val="1400"/>
              <a:defRPr/>
            </a:pPr>
            <a:r>
              <a:rPr lang="ja-JP" altLang="en-US" b="1" dirty="0">
                <a:solidFill>
                  <a:srgbClr val="FFFFFF"/>
                </a:solidFill>
                <a:latin typeface="Meiryo"/>
                <a:ea typeface="Meiryo"/>
                <a:cs typeface="Meiryo"/>
                <a:sym typeface="Meiryo"/>
              </a:rPr>
              <a:t>申出通り育業させること</a:t>
            </a:r>
            <a:endParaRPr b="1" dirty="0">
              <a:solidFill>
                <a:srgbClr val="FFFFFF"/>
              </a:solidFill>
              <a:latin typeface="Meiryo"/>
              <a:ea typeface="Meiryo"/>
              <a:cs typeface="Meiryo"/>
              <a:sym typeface="Meiryo"/>
            </a:endParaRPr>
          </a:p>
        </p:txBody>
      </p:sp>
      <p:sp>
        <p:nvSpPr>
          <p:cNvPr id="142" name="Google Shape;142;p5"/>
          <p:cNvSpPr txBox="1"/>
          <p:nvPr/>
        </p:nvSpPr>
        <p:spPr>
          <a:xfrm>
            <a:off x="4300700" y="1532910"/>
            <a:ext cx="4402667" cy="954107"/>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dirty="0">
                <a:solidFill>
                  <a:srgbClr val="636366"/>
                </a:solidFill>
                <a:latin typeface="Meiryo"/>
                <a:ea typeface="Meiryo"/>
                <a:cs typeface="Meiryo"/>
                <a:sym typeface="Meiryo"/>
              </a:rPr>
              <a:t>申出があったら</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・却下しない</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・再考を促さない</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・申出しずらい透明バリアをはらない</a:t>
            </a:r>
            <a:endParaRPr b="1" dirty="0">
              <a:solidFill>
                <a:srgbClr val="636366"/>
              </a:solidFill>
              <a:latin typeface="Meiryo"/>
              <a:ea typeface="Meiryo"/>
              <a:cs typeface="Meiryo"/>
              <a:sym typeface="Meiryo"/>
            </a:endParaRPr>
          </a:p>
        </p:txBody>
      </p:sp>
      <p:grpSp>
        <p:nvGrpSpPr>
          <p:cNvPr id="143" name="Google Shape;143;p5"/>
          <p:cNvGrpSpPr/>
          <p:nvPr/>
        </p:nvGrpSpPr>
        <p:grpSpPr>
          <a:xfrm>
            <a:off x="59749" y="2472628"/>
            <a:ext cx="8978151" cy="1022437"/>
            <a:chOff x="59747" y="1339305"/>
            <a:chExt cx="8978151" cy="1083734"/>
          </a:xfrm>
        </p:grpSpPr>
        <p:sp>
          <p:nvSpPr>
            <p:cNvPr id="144" name="Google Shape;144;p5"/>
            <p:cNvSpPr/>
            <p:nvPr/>
          </p:nvSpPr>
          <p:spPr>
            <a:xfrm>
              <a:off x="59747" y="1339305"/>
              <a:ext cx="4317574" cy="1083734"/>
            </a:xfrm>
            <a:prstGeom prst="roundRect">
              <a:avLst>
                <a:gd name="adj" fmla="val 50000"/>
              </a:avLst>
            </a:prstGeom>
            <a:solidFill>
              <a:srgbClr val="95CB64"/>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45" name="Google Shape;145;p5"/>
            <p:cNvSpPr/>
            <p:nvPr/>
          </p:nvSpPr>
          <p:spPr>
            <a:xfrm>
              <a:off x="3944140" y="1339305"/>
              <a:ext cx="5093758" cy="1083734"/>
            </a:xfrm>
            <a:prstGeom prst="rect">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46" name="Google Shape;146;p5"/>
            <p:cNvSpPr/>
            <p:nvPr/>
          </p:nvSpPr>
          <p:spPr>
            <a:xfrm>
              <a:off x="196605" y="1506878"/>
              <a:ext cx="745185" cy="745185"/>
            </a:xfrm>
            <a:prstGeom prst="ellipse">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grpSp>
      <p:sp>
        <p:nvSpPr>
          <p:cNvPr id="147" name="Google Shape;147;p5"/>
          <p:cNvSpPr txBox="1"/>
          <p:nvPr/>
        </p:nvSpPr>
        <p:spPr>
          <a:xfrm>
            <a:off x="271681" y="2757144"/>
            <a:ext cx="595035" cy="584775"/>
          </a:xfrm>
          <a:prstGeom prst="rect">
            <a:avLst/>
          </a:prstGeom>
          <a:noFill/>
          <a:ln>
            <a:noFill/>
          </a:ln>
        </p:spPr>
        <p:txBody>
          <a:bodyPr spcFirstLastPara="1" wrap="square" lIns="91425" tIns="45700" rIns="91425" bIns="45700" anchor="t" anchorCtr="0">
            <a:spAutoFit/>
          </a:bodyPr>
          <a:lstStyle/>
          <a:p>
            <a:pPr>
              <a:buSzPts val="3200"/>
              <a:defRPr/>
            </a:pPr>
            <a:r>
              <a:rPr lang="ja-JP" altLang="en-US" sz="3200" b="1">
                <a:solidFill>
                  <a:srgbClr val="95CB64"/>
                </a:solidFill>
                <a:latin typeface="Meiryo"/>
                <a:ea typeface="Meiryo"/>
                <a:cs typeface="Meiryo"/>
                <a:sym typeface="Meiryo"/>
              </a:rPr>
              <a:t>２</a:t>
            </a:r>
            <a:endParaRPr>
              <a:latin typeface="Meiryo"/>
              <a:ea typeface="Meiryo"/>
              <a:cs typeface="Meiryo"/>
              <a:sym typeface="Meiryo"/>
            </a:endParaRPr>
          </a:p>
        </p:txBody>
      </p:sp>
      <p:sp>
        <p:nvSpPr>
          <p:cNvPr id="148" name="Google Shape;148;p5"/>
          <p:cNvSpPr txBox="1"/>
          <p:nvPr/>
        </p:nvSpPr>
        <p:spPr>
          <a:xfrm>
            <a:off x="941788" y="2733327"/>
            <a:ext cx="2518638" cy="523220"/>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a:solidFill>
                  <a:srgbClr val="FFFFFF"/>
                </a:solidFill>
                <a:latin typeface="Meiryo"/>
                <a:ea typeface="Meiryo"/>
                <a:cs typeface="Meiryo"/>
                <a:sym typeface="Meiryo"/>
              </a:rPr>
              <a:t>育業した労働者に</a:t>
            </a:r>
            <a:endParaRPr b="1">
              <a:solidFill>
                <a:srgbClr val="FFFFFF"/>
              </a:solidFill>
              <a:latin typeface="Meiryo"/>
              <a:ea typeface="Meiryo"/>
              <a:cs typeface="Meiryo"/>
              <a:sym typeface="Meiryo"/>
            </a:endParaRPr>
          </a:p>
          <a:p>
            <a:pPr algn="just">
              <a:buSzPts val="1400"/>
              <a:defRPr/>
            </a:pPr>
            <a:r>
              <a:rPr lang="ja-JP" altLang="en-US" b="1">
                <a:solidFill>
                  <a:srgbClr val="FFFFFF"/>
                </a:solidFill>
                <a:latin typeface="Meiryo"/>
                <a:ea typeface="Meiryo"/>
                <a:cs typeface="Meiryo"/>
                <a:sym typeface="Meiryo"/>
              </a:rPr>
              <a:t>不利益な取扱いをしないこと</a:t>
            </a:r>
            <a:endParaRPr b="1">
              <a:solidFill>
                <a:srgbClr val="FFFFFF"/>
              </a:solidFill>
              <a:latin typeface="Meiryo"/>
              <a:ea typeface="Meiryo"/>
              <a:cs typeface="Meiryo"/>
              <a:sym typeface="Meiryo"/>
            </a:endParaRPr>
          </a:p>
        </p:txBody>
      </p:sp>
      <p:sp>
        <p:nvSpPr>
          <p:cNvPr id="149" name="Google Shape;149;p5"/>
          <p:cNvSpPr txBox="1"/>
          <p:nvPr/>
        </p:nvSpPr>
        <p:spPr>
          <a:xfrm>
            <a:off x="4300700" y="2526954"/>
            <a:ext cx="4402667" cy="954107"/>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dirty="0">
                <a:solidFill>
                  <a:srgbClr val="636366"/>
                </a:solidFill>
                <a:latin typeface="Meiryo"/>
                <a:ea typeface="Meiryo"/>
                <a:cs typeface="Meiryo"/>
                <a:sym typeface="Meiryo"/>
              </a:rPr>
              <a:t>復帰時に</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・不利益な配置転換をしない</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・降格をしない　　　</a:t>
            </a:r>
            <a:endParaRPr b="1" dirty="0">
              <a:solidFill>
                <a:srgbClr val="636366"/>
              </a:solidFill>
              <a:latin typeface="Meiryo"/>
              <a:ea typeface="Meiryo"/>
              <a:cs typeface="Meiryo"/>
              <a:sym typeface="Meiryo"/>
            </a:endParaRPr>
          </a:p>
          <a:p>
            <a:pPr algn="just">
              <a:buSzPts val="1400"/>
              <a:defRPr/>
            </a:pPr>
            <a:r>
              <a:rPr lang="ja-JP" altLang="en-US" b="1">
                <a:solidFill>
                  <a:srgbClr val="636366"/>
                </a:solidFill>
                <a:latin typeface="Meiryo"/>
                <a:ea typeface="Meiryo"/>
                <a:cs typeface="Meiryo"/>
                <a:sym typeface="Meiryo"/>
              </a:rPr>
              <a:t>　　・不利益な人事評価をしない</a:t>
            </a:r>
            <a:endParaRPr b="1" dirty="0">
              <a:solidFill>
                <a:srgbClr val="636366"/>
              </a:solidFill>
              <a:latin typeface="Meiryo"/>
              <a:ea typeface="Meiryo"/>
              <a:cs typeface="Meiryo"/>
              <a:sym typeface="Meiryo"/>
            </a:endParaRPr>
          </a:p>
        </p:txBody>
      </p:sp>
      <p:grpSp>
        <p:nvGrpSpPr>
          <p:cNvPr id="150" name="Google Shape;150;p5"/>
          <p:cNvGrpSpPr/>
          <p:nvPr/>
        </p:nvGrpSpPr>
        <p:grpSpPr>
          <a:xfrm>
            <a:off x="59749" y="3514863"/>
            <a:ext cx="8978151" cy="1022437"/>
            <a:chOff x="59747" y="1339305"/>
            <a:chExt cx="8978151" cy="1083734"/>
          </a:xfrm>
        </p:grpSpPr>
        <p:sp>
          <p:nvSpPr>
            <p:cNvPr id="151" name="Google Shape;151;p5"/>
            <p:cNvSpPr/>
            <p:nvPr/>
          </p:nvSpPr>
          <p:spPr>
            <a:xfrm>
              <a:off x="59747" y="1339305"/>
              <a:ext cx="4402667" cy="1083734"/>
            </a:xfrm>
            <a:prstGeom prst="roundRect">
              <a:avLst>
                <a:gd name="adj" fmla="val 50000"/>
              </a:avLst>
            </a:prstGeom>
            <a:solidFill>
              <a:srgbClr val="95CB64"/>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52" name="Google Shape;152;p5"/>
            <p:cNvSpPr/>
            <p:nvPr/>
          </p:nvSpPr>
          <p:spPr>
            <a:xfrm>
              <a:off x="3944140" y="1339305"/>
              <a:ext cx="5093758" cy="1083734"/>
            </a:xfrm>
            <a:prstGeom prst="rect">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53" name="Google Shape;153;p5"/>
            <p:cNvSpPr/>
            <p:nvPr/>
          </p:nvSpPr>
          <p:spPr>
            <a:xfrm>
              <a:off x="196605" y="1506878"/>
              <a:ext cx="745185" cy="745185"/>
            </a:xfrm>
            <a:prstGeom prst="ellipse">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grpSp>
      <p:sp>
        <p:nvSpPr>
          <p:cNvPr id="154" name="Google Shape;154;p5"/>
          <p:cNvSpPr txBox="1"/>
          <p:nvPr/>
        </p:nvSpPr>
        <p:spPr>
          <a:xfrm>
            <a:off x="271681" y="3799379"/>
            <a:ext cx="595035" cy="584775"/>
          </a:xfrm>
          <a:prstGeom prst="rect">
            <a:avLst/>
          </a:prstGeom>
          <a:noFill/>
          <a:ln>
            <a:noFill/>
          </a:ln>
        </p:spPr>
        <p:txBody>
          <a:bodyPr spcFirstLastPara="1" wrap="square" lIns="91425" tIns="45700" rIns="91425" bIns="45700" anchor="t" anchorCtr="0">
            <a:spAutoFit/>
          </a:bodyPr>
          <a:lstStyle/>
          <a:p>
            <a:pPr>
              <a:buSzPts val="3200"/>
              <a:defRPr/>
            </a:pPr>
            <a:r>
              <a:rPr lang="ja-JP" altLang="en-US" sz="3200" b="1">
                <a:solidFill>
                  <a:srgbClr val="95CB64"/>
                </a:solidFill>
                <a:latin typeface="Meiryo"/>
                <a:ea typeface="Meiryo"/>
                <a:cs typeface="Meiryo"/>
                <a:sym typeface="Meiryo"/>
              </a:rPr>
              <a:t>３</a:t>
            </a:r>
            <a:endParaRPr>
              <a:latin typeface="Meiryo"/>
              <a:ea typeface="Meiryo"/>
              <a:cs typeface="Meiryo"/>
              <a:sym typeface="Meiryo"/>
            </a:endParaRPr>
          </a:p>
        </p:txBody>
      </p:sp>
      <p:sp>
        <p:nvSpPr>
          <p:cNvPr id="155" name="Google Shape;155;p5"/>
          <p:cNvSpPr txBox="1"/>
          <p:nvPr/>
        </p:nvSpPr>
        <p:spPr>
          <a:xfrm>
            <a:off x="908234" y="3717845"/>
            <a:ext cx="3057247" cy="738664"/>
          </a:xfrm>
          <a:prstGeom prst="rect">
            <a:avLst/>
          </a:prstGeom>
          <a:noFill/>
          <a:ln>
            <a:noFill/>
          </a:ln>
        </p:spPr>
        <p:txBody>
          <a:bodyPr spcFirstLastPara="1" wrap="square" lIns="91425" tIns="45700" rIns="91425" bIns="45700" anchor="t" anchorCtr="0">
            <a:spAutoFit/>
          </a:bodyPr>
          <a:lstStyle/>
          <a:p>
            <a:pPr>
              <a:buSzPts val="1400"/>
              <a:defRPr/>
            </a:pPr>
            <a:r>
              <a:rPr lang="ja-JP" altLang="en-US" b="1" dirty="0">
                <a:solidFill>
                  <a:srgbClr val="FFFFFF"/>
                </a:solidFill>
                <a:latin typeface="Meiryo"/>
                <a:ea typeface="Meiryo"/>
                <a:cs typeface="Meiryo"/>
                <a:sym typeface="Meiryo"/>
              </a:rPr>
              <a:t>ハラスメントについて</a:t>
            </a:r>
            <a:endParaRPr b="1" dirty="0">
              <a:solidFill>
                <a:srgbClr val="FFFFFF"/>
              </a:solidFill>
              <a:latin typeface="Meiryo"/>
              <a:ea typeface="Meiryo"/>
              <a:cs typeface="Meiryo"/>
              <a:sym typeface="Meiryo"/>
            </a:endParaRPr>
          </a:p>
          <a:p>
            <a:pPr>
              <a:buSzPts val="1400"/>
              <a:defRPr/>
            </a:pPr>
            <a:r>
              <a:rPr lang="ja-JP" altLang="en-US" b="1" dirty="0">
                <a:solidFill>
                  <a:srgbClr val="FFFFFF"/>
                </a:solidFill>
                <a:latin typeface="Meiryo"/>
                <a:ea typeface="Meiryo"/>
                <a:cs typeface="Meiryo"/>
                <a:sym typeface="Meiryo"/>
              </a:rPr>
              <a:t>・防止対策を講じること</a:t>
            </a:r>
            <a:endParaRPr b="1" dirty="0">
              <a:solidFill>
                <a:srgbClr val="FFFFFF"/>
              </a:solidFill>
              <a:latin typeface="Meiryo"/>
              <a:ea typeface="Meiryo"/>
              <a:cs typeface="Meiryo"/>
              <a:sym typeface="Meiryo"/>
            </a:endParaRPr>
          </a:p>
          <a:p>
            <a:pPr>
              <a:buSzPts val="1400"/>
              <a:defRPr/>
            </a:pPr>
            <a:r>
              <a:rPr lang="ja-JP" altLang="en-US" b="1" dirty="0">
                <a:solidFill>
                  <a:srgbClr val="FFFFFF"/>
                </a:solidFill>
                <a:latin typeface="Meiryo"/>
                <a:ea typeface="Meiryo"/>
                <a:cs typeface="Meiryo"/>
                <a:sym typeface="Meiryo"/>
              </a:rPr>
              <a:t>・相談に迅速・適切に対応すること</a:t>
            </a:r>
            <a:endParaRPr b="1" dirty="0">
              <a:solidFill>
                <a:srgbClr val="FFFFFF"/>
              </a:solidFill>
              <a:latin typeface="Meiryo"/>
              <a:ea typeface="Meiryo"/>
              <a:cs typeface="Meiryo"/>
              <a:sym typeface="Meiryo"/>
            </a:endParaRPr>
          </a:p>
        </p:txBody>
      </p:sp>
      <p:sp>
        <p:nvSpPr>
          <p:cNvPr id="156" name="Google Shape;156;p5"/>
          <p:cNvSpPr txBox="1"/>
          <p:nvPr/>
        </p:nvSpPr>
        <p:spPr>
          <a:xfrm>
            <a:off x="4300700" y="3569189"/>
            <a:ext cx="4402667" cy="954107"/>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a:solidFill>
                  <a:srgbClr val="636366"/>
                </a:solidFill>
                <a:latin typeface="Meiryo"/>
                <a:ea typeface="Meiryo"/>
                <a:cs typeface="Meiryo"/>
                <a:sym typeface="Meiryo"/>
              </a:rPr>
              <a:t>ハラスメント</a:t>
            </a:r>
            <a:endParaRPr b="1">
              <a:solidFill>
                <a:srgbClr val="636366"/>
              </a:solidFill>
              <a:latin typeface="Meiryo"/>
              <a:ea typeface="Meiryo"/>
              <a:cs typeface="Meiryo"/>
              <a:sym typeface="Meiryo"/>
            </a:endParaRPr>
          </a:p>
          <a:p>
            <a:pPr algn="just">
              <a:buSzPts val="1400"/>
              <a:defRPr/>
            </a:pPr>
            <a:r>
              <a:rPr lang="ja-JP" altLang="en-US" b="1">
                <a:solidFill>
                  <a:srgbClr val="636366"/>
                </a:solidFill>
                <a:latin typeface="Meiryo"/>
                <a:ea typeface="Meiryo"/>
                <a:cs typeface="Meiryo"/>
                <a:sym typeface="Meiryo"/>
              </a:rPr>
              <a:t>　　・自身がハラスメントをしない</a:t>
            </a:r>
            <a:endParaRPr b="1">
              <a:solidFill>
                <a:srgbClr val="636366"/>
              </a:solidFill>
              <a:latin typeface="Meiryo"/>
              <a:ea typeface="Meiryo"/>
              <a:cs typeface="Meiryo"/>
              <a:sym typeface="Meiryo"/>
            </a:endParaRPr>
          </a:p>
          <a:p>
            <a:pPr algn="just">
              <a:buSzPts val="1400"/>
              <a:defRPr/>
            </a:pPr>
            <a:r>
              <a:rPr lang="ja-JP" altLang="en-US" b="1">
                <a:solidFill>
                  <a:srgbClr val="636366"/>
                </a:solidFill>
                <a:latin typeface="Meiryo"/>
                <a:ea typeface="Meiryo"/>
                <a:cs typeface="Meiryo"/>
                <a:sym typeface="Meiryo"/>
              </a:rPr>
              <a:t>　　・相談があったら適切に対応する</a:t>
            </a:r>
            <a:endParaRPr b="1">
              <a:solidFill>
                <a:srgbClr val="636366"/>
              </a:solidFill>
              <a:latin typeface="Meiryo"/>
              <a:ea typeface="Meiryo"/>
              <a:cs typeface="Meiryo"/>
              <a:sym typeface="Meiryo"/>
            </a:endParaRPr>
          </a:p>
          <a:p>
            <a:pPr algn="just">
              <a:buSzPts val="1400"/>
              <a:defRPr/>
            </a:pPr>
            <a:r>
              <a:rPr lang="ja-JP" altLang="en-US" b="1">
                <a:solidFill>
                  <a:srgbClr val="636366"/>
                </a:solidFill>
                <a:latin typeface="Meiryo"/>
                <a:ea typeface="Meiryo"/>
                <a:cs typeface="Meiryo"/>
                <a:sym typeface="Meiryo"/>
              </a:rPr>
              <a:t>　　・見逃さない</a:t>
            </a:r>
            <a:endParaRPr b="1">
              <a:solidFill>
                <a:srgbClr val="636366"/>
              </a:solidFill>
              <a:latin typeface="Meiryo"/>
              <a:ea typeface="Meiryo"/>
              <a:cs typeface="Meiryo"/>
              <a:sym typeface="Meiryo"/>
            </a:endParaRPr>
          </a:p>
        </p:txBody>
      </p:sp>
      <p:sp>
        <p:nvSpPr>
          <p:cNvPr id="157" name="Google Shape;157;p5"/>
          <p:cNvSpPr txBox="1"/>
          <p:nvPr/>
        </p:nvSpPr>
        <p:spPr>
          <a:xfrm>
            <a:off x="569196" y="1017924"/>
            <a:ext cx="2570564" cy="46162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400" b="1">
                <a:solidFill>
                  <a:srgbClr val="636366"/>
                </a:solidFill>
                <a:latin typeface="Meiryo"/>
                <a:ea typeface="Meiryo"/>
                <a:cs typeface="Meiryo"/>
                <a:sym typeface="Meiryo"/>
              </a:rPr>
              <a:t>企業</a:t>
            </a:r>
            <a:r>
              <a:rPr lang="ja-JP" altLang="en-US" sz="1600" b="1">
                <a:solidFill>
                  <a:srgbClr val="636366"/>
                </a:solidFill>
                <a:latin typeface="Meiryo"/>
                <a:ea typeface="Meiryo"/>
                <a:cs typeface="Meiryo"/>
                <a:sym typeface="Meiryo"/>
              </a:rPr>
              <a:t>に求められる対応</a:t>
            </a:r>
            <a:endParaRPr sz="1600">
              <a:solidFill>
                <a:srgbClr val="636366"/>
              </a:solidFill>
              <a:latin typeface="Meiryo"/>
              <a:ea typeface="Meiryo"/>
              <a:cs typeface="Meiryo"/>
              <a:sym typeface="Meiryo"/>
            </a:endParaRPr>
          </a:p>
        </p:txBody>
      </p:sp>
      <p:grpSp>
        <p:nvGrpSpPr>
          <p:cNvPr id="158" name="Google Shape;158;p5"/>
          <p:cNvGrpSpPr/>
          <p:nvPr/>
        </p:nvGrpSpPr>
        <p:grpSpPr>
          <a:xfrm>
            <a:off x="59749" y="4558344"/>
            <a:ext cx="8978151" cy="1022437"/>
            <a:chOff x="59747" y="1339305"/>
            <a:chExt cx="8978151" cy="1083734"/>
          </a:xfrm>
        </p:grpSpPr>
        <p:sp>
          <p:nvSpPr>
            <p:cNvPr id="159" name="Google Shape;159;p5"/>
            <p:cNvSpPr/>
            <p:nvPr/>
          </p:nvSpPr>
          <p:spPr>
            <a:xfrm>
              <a:off x="59747" y="1339305"/>
              <a:ext cx="4453259" cy="1083734"/>
            </a:xfrm>
            <a:prstGeom prst="roundRect">
              <a:avLst>
                <a:gd name="adj" fmla="val 50000"/>
              </a:avLst>
            </a:prstGeom>
            <a:solidFill>
              <a:srgbClr val="95CB64"/>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60" name="Google Shape;160;p5"/>
            <p:cNvSpPr/>
            <p:nvPr/>
          </p:nvSpPr>
          <p:spPr>
            <a:xfrm>
              <a:off x="3944140" y="1339305"/>
              <a:ext cx="5093758" cy="1083734"/>
            </a:xfrm>
            <a:prstGeom prst="rect">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61" name="Google Shape;161;p5"/>
            <p:cNvSpPr/>
            <p:nvPr/>
          </p:nvSpPr>
          <p:spPr>
            <a:xfrm>
              <a:off x="196605" y="1506878"/>
              <a:ext cx="745185" cy="745185"/>
            </a:xfrm>
            <a:prstGeom prst="ellipse">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grpSp>
      <p:sp>
        <p:nvSpPr>
          <p:cNvPr id="162" name="Google Shape;162;p5"/>
          <p:cNvSpPr txBox="1"/>
          <p:nvPr/>
        </p:nvSpPr>
        <p:spPr>
          <a:xfrm>
            <a:off x="271681" y="4842860"/>
            <a:ext cx="595035" cy="584775"/>
          </a:xfrm>
          <a:prstGeom prst="rect">
            <a:avLst/>
          </a:prstGeom>
          <a:noFill/>
          <a:ln>
            <a:noFill/>
          </a:ln>
        </p:spPr>
        <p:txBody>
          <a:bodyPr spcFirstLastPara="1" wrap="square" lIns="91425" tIns="45700" rIns="91425" bIns="45700" anchor="t" anchorCtr="0">
            <a:spAutoFit/>
          </a:bodyPr>
          <a:lstStyle/>
          <a:p>
            <a:pPr>
              <a:buSzPts val="3200"/>
              <a:defRPr/>
            </a:pPr>
            <a:r>
              <a:rPr lang="ja-JP" altLang="en-US" sz="3200" b="1">
                <a:solidFill>
                  <a:srgbClr val="95CB64"/>
                </a:solidFill>
                <a:latin typeface="Meiryo"/>
                <a:ea typeface="Meiryo"/>
                <a:cs typeface="Meiryo"/>
                <a:sym typeface="Meiryo"/>
              </a:rPr>
              <a:t>４</a:t>
            </a:r>
            <a:endParaRPr>
              <a:latin typeface="Meiryo"/>
              <a:ea typeface="Meiryo"/>
              <a:cs typeface="Meiryo"/>
              <a:sym typeface="Meiryo"/>
            </a:endParaRPr>
          </a:p>
        </p:txBody>
      </p:sp>
      <p:sp>
        <p:nvSpPr>
          <p:cNvPr id="163" name="Google Shape;163;p5"/>
          <p:cNvSpPr txBox="1"/>
          <p:nvPr/>
        </p:nvSpPr>
        <p:spPr>
          <a:xfrm>
            <a:off x="974375" y="4819043"/>
            <a:ext cx="2877711" cy="523220"/>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a:solidFill>
                  <a:srgbClr val="FFFFFF"/>
                </a:solidFill>
                <a:latin typeface="Meiryo"/>
                <a:ea typeface="Meiryo"/>
                <a:cs typeface="Meiryo"/>
                <a:sym typeface="Meiryo"/>
              </a:rPr>
              <a:t>育業したい！と申出しやすい職場</a:t>
            </a:r>
            <a:endParaRPr b="1">
              <a:solidFill>
                <a:srgbClr val="FFFFFF"/>
              </a:solidFill>
              <a:latin typeface="Meiryo"/>
              <a:ea typeface="Meiryo"/>
              <a:cs typeface="Meiryo"/>
              <a:sym typeface="Meiryo"/>
            </a:endParaRPr>
          </a:p>
          <a:p>
            <a:pPr algn="just">
              <a:buSzPts val="1400"/>
              <a:defRPr/>
            </a:pPr>
            <a:r>
              <a:rPr lang="ja-JP" altLang="en-US" b="1">
                <a:solidFill>
                  <a:srgbClr val="FFFFFF"/>
                </a:solidFill>
                <a:latin typeface="Meiryo"/>
                <a:ea typeface="Meiryo"/>
                <a:cs typeface="Meiryo"/>
                <a:sym typeface="Meiryo"/>
              </a:rPr>
              <a:t>環境を整備すること</a:t>
            </a:r>
            <a:endParaRPr b="1">
              <a:solidFill>
                <a:srgbClr val="FFFFFF"/>
              </a:solidFill>
              <a:latin typeface="Meiryo"/>
              <a:ea typeface="Meiryo"/>
              <a:cs typeface="Meiryo"/>
              <a:sym typeface="Meiryo"/>
            </a:endParaRPr>
          </a:p>
        </p:txBody>
      </p:sp>
      <p:sp>
        <p:nvSpPr>
          <p:cNvPr id="164" name="Google Shape;164;p5"/>
          <p:cNvSpPr txBox="1"/>
          <p:nvPr/>
        </p:nvSpPr>
        <p:spPr>
          <a:xfrm>
            <a:off x="4300700" y="4765913"/>
            <a:ext cx="4402667" cy="738664"/>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dirty="0">
                <a:solidFill>
                  <a:srgbClr val="636366"/>
                </a:solidFill>
                <a:latin typeface="Meiryo"/>
                <a:ea typeface="Meiryo"/>
                <a:cs typeface="Meiryo"/>
                <a:sym typeface="Meiryo"/>
              </a:rPr>
              <a:t>職場環境づくり</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・誰かが休んでも回るチームの体制</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・風通しの良い職場</a:t>
            </a:r>
            <a:endParaRPr b="1" dirty="0">
              <a:solidFill>
                <a:srgbClr val="636366"/>
              </a:solidFill>
              <a:latin typeface="Meiryo"/>
              <a:ea typeface="Meiryo"/>
              <a:cs typeface="Meiryo"/>
              <a:sym typeface="Meiryo"/>
            </a:endParaRPr>
          </a:p>
        </p:txBody>
      </p:sp>
      <p:grpSp>
        <p:nvGrpSpPr>
          <p:cNvPr id="165" name="Google Shape;165;p5"/>
          <p:cNvGrpSpPr/>
          <p:nvPr/>
        </p:nvGrpSpPr>
        <p:grpSpPr>
          <a:xfrm>
            <a:off x="59749" y="5596552"/>
            <a:ext cx="8978151" cy="1022437"/>
            <a:chOff x="59747" y="1339305"/>
            <a:chExt cx="8978151" cy="1083734"/>
          </a:xfrm>
        </p:grpSpPr>
        <p:sp>
          <p:nvSpPr>
            <p:cNvPr id="166" name="Google Shape;166;p5"/>
            <p:cNvSpPr/>
            <p:nvPr/>
          </p:nvSpPr>
          <p:spPr>
            <a:xfrm>
              <a:off x="59747" y="1339305"/>
              <a:ext cx="4453259" cy="1083734"/>
            </a:xfrm>
            <a:prstGeom prst="roundRect">
              <a:avLst>
                <a:gd name="adj" fmla="val 50000"/>
              </a:avLst>
            </a:prstGeom>
            <a:solidFill>
              <a:srgbClr val="95CB64"/>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67" name="Google Shape;167;p5"/>
            <p:cNvSpPr/>
            <p:nvPr/>
          </p:nvSpPr>
          <p:spPr>
            <a:xfrm>
              <a:off x="3944140" y="1339305"/>
              <a:ext cx="5093758" cy="1083734"/>
            </a:xfrm>
            <a:prstGeom prst="rect">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sp>
          <p:nvSpPr>
            <p:cNvPr id="168" name="Google Shape;168;p5"/>
            <p:cNvSpPr/>
            <p:nvPr/>
          </p:nvSpPr>
          <p:spPr>
            <a:xfrm>
              <a:off x="196605" y="1506878"/>
              <a:ext cx="745185" cy="745185"/>
            </a:xfrm>
            <a:prstGeom prst="ellipse">
              <a:avLst/>
            </a:prstGeom>
            <a:solidFill>
              <a:srgbClr val="E1EFD8"/>
            </a:solidFill>
            <a:ln>
              <a:noFill/>
            </a:ln>
          </p:spPr>
          <p:txBody>
            <a:bodyPr spcFirstLastPara="1" wrap="square" lIns="91425" tIns="45700" rIns="91425" bIns="45700" anchor="ctr" anchorCtr="0">
              <a:noAutofit/>
            </a:bodyPr>
            <a:lstStyle/>
            <a:p>
              <a:pPr algn="ctr">
                <a:buSzPts val="1400"/>
                <a:defRPr/>
              </a:pPr>
              <a:endParaRPr>
                <a:solidFill>
                  <a:srgbClr val="FFFFFF"/>
                </a:solidFill>
                <a:latin typeface="Meiryo"/>
                <a:ea typeface="Meiryo"/>
                <a:cs typeface="Meiryo"/>
                <a:sym typeface="Meiryo"/>
              </a:endParaRPr>
            </a:p>
          </p:txBody>
        </p:sp>
      </p:grpSp>
      <p:sp>
        <p:nvSpPr>
          <p:cNvPr id="169" name="Google Shape;169;p5"/>
          <p:cNvSpPr txBox="1"/>
          <p:nvPr/>
        </p:nvSpPr>
        <p:spPr>
          <a:xfrm>
            <a:off x="271681" y="5881068"/>
            <a:ext cx="595035" cy="584775"/>
          </a:xfrm>
          <a:prstGeom prst="rect">
            <a:avLst/>
          </a:prstGeom>
          <a:noFill/>
          <a:ln>
            <a:noFill/>
          </a:ln>
        </p:spPr>
        <p:txBody>
          <a:bodyPr spcFirstLastPara="1" wrap="square" lIns="91425" tIns="45700" rIns="91425" bIns="45700" anchor="t" anchorCtr="0">
            <a:spAutoFit/>
          </a:bodyPr>
          <a:lstStyle/>
          <a:p>
            <a:pPr>
              <a:buSzPts val="3200"/>
              <a:defRPr/>
            </a:pPr>
            <a:r>
              <a:rPr lang="ja-JP" altLang="en-US" sz="3200" b="1">
                <a:solidFill>
                  <a:srgbClr val="95CB64"/>
                </a:solidFill>
                <a:latin typeface="Meiryo"/>
                <a:ea typeface="Meiryo"/>
                <a:cs typeface="Meiryo"/>
                <a:sym typeface="Meiryo"/>
              </a:rPr>
              <a:t>５</a:t>
            </a:r>
            <a:endParaRPr>
              <a:latin typeface="Meiryo"/>
              <a:ea typeface="Meiryo"/>
              <a:cs typeface="Meiryo"/>
              <a:sym typeface="Meiryo"/>
            </a:endParaRPr>
          </a:p>
        </p:txBody>
      </p:sp>
      <p:sp>
        <p:nvSpPr>
          <p:cNvPr id="170" name="Google Shape;170;p5"/>
          <p:cNvSpPr txBox="1"/>
          <p:nvPr/>
        </p:nvSpPr>
        <p:spPr>
          <a:xfrm>
            <a:off x="884607" y="5761108"/>
            <a:ext cx="3057247" cy="738664"/>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dirty="0">
                <a:solidFill>
                  <a:srgbClr val="FFFFFF"/>
                </a:solidFill>
                <a:latin typeface="Meiryo"/>
                <a:ea typeface="Meiryo"/>
                <a:cs typeface="Meiryo"/>
                <a:sym typeface="Meiryo"/>
              </a:rPr>
              <a:t>子が生まれると申出した労働者に</a:t>
            </a:r>
            <a:endParaRPr b="1" dirty="0">
              <a:solidFill>
                <a:srgbClr val="FFFFFF"/>
              </a:solidFill>
              <a:latin typeface="Meiryo"/>
              <a:ea typeface="Meiryo"/>
              <a:cs typeface="Meiryo"/>
              <a:sym typeface="Meiryo"/>
            </a:endParaRPr>
          </a:p>
          <a:p>
            <a:pPr algn="just">
              <a:buSzPts val="1400"/>
              <a:defRPr/>
            </a:pPr>
            <a:r>
              <a:rPr lang="ja-JP" altLang="en-US" b="1" dirty="0">
                <a:solidFill>
                  <a:srgbClr val="FFFFFF"/>
                </a:solidFill>
                <a:latin typeface="Meiryo"/>
                <a:ea typeface="Meiryo"/>
                <a:cs typeface="Meiryo"/>
                <a:sym typeface="Meiryo"/>
              </a:rPr>
              <a:t>・育業について個別に説明すること</a:t>
            </a:r>
            <a:endParaRPr b="1" dirty="0">
              <a:solidFill>
                <a:srgbClr val="FFFFFF"/>
              </a:solidFill>
              <a:latin typeface="Meiryo"/>
              <a:ea typeface="Meiryo"/>
              <a:cs typeface="Meiryo"/>
              <a:sym typeface="Meiryo"/>
            </a:endParaRPr>
          </a:p>
          <a:p>
            <a:pPr algn="just">
              <a:buSzPts val="1400"/>
              <a:defRPr/>
            </a:pPr>
            <a:r>
              <a:rPr lang="ja-JP" altLang="en-US" b="1" dirty="0">
                <a:solidFill>
                  <a:srgbClr val="FFFFFF"/>
                </a:solidFill>
                <a:latin typeface="Meiryo"/>
                <a:ea typeface="Meiryo"/>
                <a:cs typeface="Meiryo"/>
                <a:sym typeface="Meiryo"/>
              </a:rPr>
              <a:t>・育業の意向を確認すること</a:t>
            </a:r>
            <a:endParaRPr b="1" dirty="0">
              <a:solidFill>
                <a:srgbClr val="FFFFFF"/>
              </a:solidFill>
              <a:latin typeface="Meiryo"/>
              <a:ea typeface="Meiryo"/>
              <a:cs typeface="Meiryo"/>
              <a:sym typeface="Meiryo"/>
            </a:endParaRPr>
          </a:p>
        </p:txBody>
      </p:sp>
      <p:sp>
        <p:nvSpPr>
          <p:cNvPr id="171" name="Google Shape;171;p5"/>
          <p:cNvSpPr txBox="1"/>
          <p:nvPr/>
        </p:nvSpPr>
        <p:spPr>
          <a:xfrm>
            <a:off x="4300700" y="5736831"/>
            <a:ext cx="4571623" cy="738664"/>
          </a:xfrm>
          <a:prstGeom prst="rect">
            <a:avLst/>
          </a:prstGeom>
          <a:noFill/>
          <a:ln>
            <a:noFill/>
          </a:ln>
        </p:spPr>
        <p:txBody>
          <a:bodyPr spcFirstLastPara="1" wrap="square" lIns="91425" tIns="45700" rIns="91425" bIns="45700" anchor="t" anchorCtr="0">
            <a:spAutoFit/>
          </a:bodyPr>
          <a:lstStyle/>
          <a:p>
            <a:pPr algn="just">
              <a:buSzPts val="1400"/>
              <a:defRPr/>
            </a:pPr>
            <a:r>
              <a:rPr lang="ja-JP" altLang="en-US" b="1" dirty="0">
                <a:solidFill>
                  <a:srgbClr val="636366"/>
                </a:solidFill>
                <a:latin typeface="Meiryo"/>
                <a:ea typeface="Meiryo"/>
                <a:cs typeface="Meiryo"/>
                <a:sym typeface="Meiryo"/>
              </a:rPr>
              <a:t>女性から「妊娠しました」</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男性から「妻が妊娠して</a:t>
            </a:r>
            <a:r>
              <a:rPr lang="en-US" altLang="ja-JP" b="1" dirty="0">
                <a:solidFill>
                  <a:srgbClr val="636366"/>
                </a:solidFill>
                <a:latin typeface="Meiryo"/>
                <a:ea typeface="Meiryo"/>
                <a:cs typeface="Meiryo"/>
                <a:sym typeface="Meiryo"/>
              </a:rPr>
              <a:t>…</a:t>
            </a:r>
            <a:r>
              <a:rPr lang="ja-JP" altLang="en-US" b="1" dirty="0">
                <a:solidFill>
                  <a:srgbClr val="636366"/>
                </a:solidFill>
                <a:latin typeface="Meiryo"/>
                <a:ea typeface="Meiryo"/>
                <a:cs typeface="Meiryo"/>
                <a:sym typeface="Meiryo"/>
              </a:rPr>
              <a:t>」と申出があった場合</a:t>
            </a:r>
            <a:endParaRPr b="1" dirty="0">
              <a:solidFill>
                <a:srgbClr val="636366"/>
              </a:solidFill>
              <a:latin typeface="Meiryo"/>
              <a:ea typeface="Meiryo"/>
              <a:cs typeface="Meiryo"/>
              <a:sym typeface="Meiryo"/>
            </a:endParaRPr>
          </a:p>
          <a:p>
            <a:pPr algn="just">
              <a:buSzPts val="1400"/>
              <a:defRPr/>
            </a:pPr>
            <a:r>
              <a:rPr lang="ja-JP" altLang="en-US" b="1" dirty="0">
                <a:solidFill>
                  <a:srgbClr val="636366"/>
                </a:solidFill>
                <a:latin typeface="Meiryo"/>
                <a:ea typeface="Meiryo"/>
                <a:cs typeface="Meiryo"/>
                <a:sym typeface="Meiryo"/>
              </a:rPr>
              <a:t>　　→ 対応フローを理解しておく</a:t>
            </a:r>
            <a:endParaRPr b="1" dirty="0">
              <a:solidFill>
                <a:srgbClr val="636366"/>
              </a:solidFill>
              <a:latin typeface="Meiryo"/>
              <a:ea typeface="Meiryo"/>
              <a:cs typeface="Meiryo"/>
              <a:sym typeface="Meiryo"/>
            </a:endParaRPr>
          </a:p>
        </p:txBody>
      </p:sp>
    </p:spTree>
    <p:extLst>
      <p:ext uri="{BB962C8B-B14F-4D97-AF65-F5344CB8AC3E}">
        <p14:creationId xmlns:p14="http://schemas.microsoft.com/office/powerpoint/2010/main" val="2147608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3"/>
          <p:cNvSpPr txBox="1"/>
          <p:nvPr/>
        </p:nvSpPr>
        <p:spPr>
          <a:xfrm>
            <a:off x="108040" y="76344"/>
            <a:ext cx="7350600" cy="830956"/>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メイリオ" panose="020B0604030504040204" pitchFamily="50" charset="-128"/>
                <a:ea typeface="メイリオ" panose="020B0604030504040204" pitchFamily="50" charset="-128"/>
                <a:cs typeface="Meiryo"/>
                <a:sym typeface="Meiryo"/>
              </a:rPr>
              <a:t>2-2-1</a:t>
            </a:r>
            <a:endParaRPr dirty="0">
              <a:latin typeface="メイリオ" panose="020B0604030504040204" pitchFamily="50" charset="-128"/>
              <a:ea typeface="メイリオ" panose="020B0604030504040204" pitchFamily="50" charset="-128"/>
            </a:endParaRPr>
          </a:p>
          <a:p>
            <a:pPr>
              <a:buSzPts val="2400"/>
            </a:pPr>
            <a:r>
              <a:rPr lang="ja-JP" altLang="en-US" sz="2400" b="1" dirty="0">
                <a:solidFill>
                  <a:srgbClr val="636366"/>
                </a:solidFill>
                <a:latin typeface="メイリオ" panose="020B0604030504040204" pitchFamily="50" charset="-128"/>
                <a:ea typeface="メイリオ" panose="020B0604030504040204" pitchFamily="50" charset="-128"/>
                <a:cs typeface="Meiryo"/>
                <a:sym typeface="Meiryo"/>
              </a:rPr>
              <a:t>対応のポイント１ </a:t>
            </a:r>
            <a:r>
              <a:rPr lang="en-US" altLang="ja-JP" sz="2400" b="1" dirty="0">
                <a:solidFill>
                  <a:srgbClr val="636366"/>
                </a:solidFill>
                <a:latin typeface="メイリオ" panose="020B0604030504040204" pitchFamily="50" charset="-128"/>
                <a:ea typeface="メイリオ" panose="020B0604030504040204" pitchFamily="50" charset="-128"/>
                <a:cs typeface="Meiryo"/>
                <a:sym typeface="Meiryo"/>
              </a:rPr>
              <a:t>‐ </a:t>
            </a:r>
            <a:r>
              <a:rPr lang="ja-JP" altLang="en-US" sz="2400" b="1" dirty="0">
                <a:solidFill>
                  <a:srgbClr val="636366"/>
                </a:solidFill>
                <a:latin typeface="メイリオ" panose="020B0604030504040204" pitchFamily="50" charset="-128"/>
                <a:ea typeface="メイリオ" panose="020B0604030504040204" pitchFamily="50" charset="-128"/>
                <a:cs typeface="Meiryo"/>
                <a:sym typeface="Meiryo"/>
              </a:rPr>
              <a:t>育業したい労働者がいる場合</a:t>
            </a:r>
            <a:endParaRPr sz="2400" b="1" dirty="0">
              <a:solidFill>
                <a:srgbClr val="636366"/>
              </a:solidFill>
              <a:latin typeface="メイリオ" panose="020B0604030504040204" pitchFamily="50" charset="-128"/>
              <a:ea typeface="メイリオ" panose="020B0604030504040204" pitchFamily="50" charset="-128"/>
              <a:cs typeface="Meiryo"/>
              <a:sym typeface="Meiryo"/>
            </a:endParaRPr>
          </a:p>
        </p:txBody>
      </p:sp>
      <p:graphicFrame>
        <p:nvGraphicFramePr>
          <p:cNvPr id="525" name="Google Shape;525;p63"/>
          <p:cNvGraphicFramePr/>
          <p:nvPr/>
        </p:nvGraphicFramePr>
        <p:xfrm>
          <a:off x="108042" y="987707"/>
          <a:ext cx="8961075" cy="4536025"/>
        </p:xfrm>
        <a:graphic>
          <a:graphicData uri="http://schemas.openxmlformats.org/drawingml/2006/table">
            <a:tbl>
              <a:tblPr>
                <a:noFill/>
              </a:tblPr>
              <a:tblGrid>
                <a:gridCol w="2993375">
                  <a:extLst>
                    <a:ext uri="{9D8B030D-6E8A-4147-A177-3AD203B41FA5}">
                      <a16:colId xmlns:a16="http://schemas.microsoft.com/office/drawing/2014/main" val="20000"/>
                    </a:ext>
                  </a:extLst>
                </a:gridCol>
                <a:gridCol w="5967700">
                  <a:extLst>
                    <a:ext uri="{9D8B030D-6E8A-4147-A177-3AD203B41FA5}">
                      <a16:colId xmlns:a16="http://schemas.microsoft.com/office/drawing/2014/main" val="20001"/>
                    </a:ext>
                  </a:extLst>
                </a:gridCol>
              </a:tblGrid>
              <a:tr h="653325">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否定的な対応をしない</a:t>
                      </a:r>
                      <a:endParaRPr sz="1400" b="1" u="none" strike="noStrike" cap="none" dirty="0"/>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C00000"/>
                          </a:solidFill>
                          <a:latin typeface="Meiryo"/>
                          <a:ea typeface="Meiryo"/>
                          <a:cs typeface="Meiryo"/>
                          <a:sym typeface="Meiryo"/>
                        </a:rPr>
                        <a:t>NG例</a:t>
                      </a:r>
                      <a:endParaRPr sz="1400" b="1" u="none" strike="noStrike" cap="none" dirty="0">
                        <a:solidFill>
                          <a:srgbClr val="C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「いいの？」「本気？」「え…？！」</a:t>
                      </a:r>
                      <a:endParaRPr sz="1400" b="1" u="none" strike="noStrike" cap="none" dirty="0"/>
                    </a:p>
                  </a:txBody>
                  <a:tcPr marL="91450" marR="91450" marT="45725" marB="45725" anchor="ctr"/>
                </a:tc>
                <a:extLst>
                  <a:ext uri="{0D108BD9-81ED-4DB2-BD59-A6C34878D82A}">
                    <a16:rowId xmlns:a16="http://schemas.microsoft.com/office/drawing/2014/main" val="10000"/>
                  </a:ext>
                </a:extLst>
              </a:tr>
              <a:tr h="653325">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ハラスメントをしない</a:t>
                      </a:r>
                      <a:endParaRPr sz="1400" b="1" u="none" strike="noStrike" cap="none" dirty="0">
                        <a:solidFill>
                          <a:srgbClr val="636366"/>
                        </a:solidFill>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C00000"/>
                          </a:solidFill>
                          <a:latin typeface="Meiryo"/>
                          <a:ea typeface="Meiryo"/>
                          <a:cs typeface="Meiryo"/>
                          <a:sym typeface="Meiryo"/>
                        </a:rPr>
                        <a:t>NG例</a:t>
                      </a:r>
                      <a:endParaRPr sz="1400" b="1" u="none" strike="noStrike" cap="none" dirty="0">
                        <a:solidFill>
                          <a:srgbClr val="C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「男のくせに」「評価どうなっても知らないよ」「出世は捨てるの？」</a:t>
                      </a:r>
                      <a:r>
                        <a:rPr lang="ja-JP" sz="1400" u="none" strike="noStrike" cap="none" dirty="0">
                          <a:solidFill>
                            <a:srgbClr val="636366"/>
                          </a:solidFill>
                          <a:latin typeface="Meiryo"/>
                          <a:ea typeface="Meiryo"/>
                          <a:cs typeface="Meiryo"/>
                          <a:sym typeface="Meiryo"/>
                        </a:rPr>
                        <a:t>　　</a:t>
                      </a:r>
                      <a:endParaRPr sz="1400" u="none" strike="noStrike" cap="none" dirty="0"/>
                    </a:p>
                  </a:txBody>
                  <a:tcPr marL="91450" marR="91450" marT="45725" marB="45725" anchor="ctr"/>
                </a:tc>
                <a:extLst>
                  <a:ext uri="{0D108BD9-81ED-4DB2-BD59-A6C34878D82A}">
                    <a16:rowId xmlns:a16="http://schemas.microsoft.com/office/drawing/2014/main" val="10001"/>
                  </a:ext>
                </a:extLst>
              </a:tr>
              <a:tr h="7403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早めに、風呂敷を大きく広げて、</a:t>
                      </a:r>
                      <a:endParaRPr sz="1400" b="1" u="none" strike="noStrike" cap="none" dirty="0">
                        <a:solidFill>
                          <a:srgbClr val="636366"/>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育業のプランや希望を聞いてみる</a:t>
                      </a:r>
                      <a:endParaRPr sz="1400" b="1" u="none" strike="noStrike" cap="none" dirty="0"/>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46B85F"/>
                          </a:solidFill>
                          <a:latin typeface="Meiryo"/>
                          <a:ea typeface="Meiryo"/>
                          <a:cs typeface="Meiryo"/>
                          <a:sym typeface="Meiryo"/>
                        </a:rPr>
                        <a:t>良い例</a:t>
                      </a:r>
                      <a:endParaRPr sz="1400" b="1" u="none" strike="noStrike" cap="none" dirty="0">
                        <a:solidFill>
                          <a:srgbClr val="46B85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「こんないろんな育業パターンがあるから、家でよく相談してみて！」</a:t>
                      </a:r>
                      <a:endParaRPr sz="1400" b="1"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2"/>
                  </a:ext>
                </a:extLst>
              </a:tr>
              <a:tr h="653325">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rgbClr val="636366"/>
                          </a:solidFill>
                          <a:latin typeface="Meiryo"/>
                          <a:ea typeface="Meiryo"/>
                          <a:cs typeface="Meiryo"/>
                          <a:sym typeface="Meiryo"/>
                        </a:rPr>
                        <a:t>育業中の労働者の仕事を</a:t>
                      </a:r>
                      <a:endParaRPr sz="1400" b="1" i="0" u="none" strike="noStrike" cap="none" dirty="0">
                        <a:solidFill>
                          <a:srgbClr val="636366"/>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rgbClr val="636366"/>
                          </a:solidFill>
                          <a:latin typeface="Meiryo"/>
                          <a:ea typeface="Meiryo"/>
                          <a:cs typeface="Meiryo"/>
                          <a:sym typeface="Meiryo"/>
                        </a:rPr>
                        <a:t>どう分担するか考える</a:t>
                      </a:r>
                      <a:endParaRPr sz="1400" b="1" u="none" strike="noStrike" cap="none" dirty="0"/>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46B85F"/>
                          </a:solidFill>
                          <a:latin typeface="Meiryo"/>
                          <a:ea typeface="Meiryo"/>
                          <a:cs typeface="Meiryo"/>
                          <a:sym typeface="Meiryo"/>
                        </a:rPr>
                        <a:t>ポイント１:</a:t>
                      </a:r>
                      <a:r>
                        <a:rPr lang="ja-JP" sz="1400" b="1" u="none" strike="noStrike" cap="none" dirty="0">
                          <a:solidFill>
                            <a:srgbClr val="636366"/>
                          </a:solidFill>
                          <a:latin typeface="Meiryo"/>
                          <a:ea typeface="Meiryo"/>
                          <a:cs typeface="Meiryo"/>
                          <a:sym typeface="Meiryo"/>
                        </a:rPr>
                        <a:t>育業する労働者分の人件費を上手に使う</a:t>
                      </a:r>
                      <a:endParaRPr sz="1400" b="1"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46B85F"/>
                          </a:solidFill>
                          <a:latin typeface="Meiryo"/>
                          <a:ea typeface="Meiryo"/>
                          <a:cs typeface="Meiryo"/>
                          <a:sym typeface="Meiryo"/>
                        </a:rPr>
                        <a:t>ポイント２:</a:t>
                      </a:r>
                      <a:r>
                        <a:rPr lang="ja-JP" sz="1400" b="1" u="none" strike="noStrike" cap="none" dirty="0">
                          <a:solidFill>
                            <a:srgbClr val="636366"/>
                          </a:solidFill>
                          <a:latin typeface="Meiryo"/>
                          <a:ea typeface="Meiryo"/>
                          <a:cs typeface="Meiryo"/>
                          <a:sym typeface="Meiryo"/>
                        </a:rPr>
                        <a:t>育業から戻ってくるポジションを確保</a:t>
                      </a:r>
                      <a:endParaRPr sz="1400" b="1"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3"/>
                  </a:ext>
                </a:extLst>
              </a:tr>
              <a:tr h="183575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賞与、昇格等の人事評価にも</a:t>
                      </a:r>
                      <a:endParaRPr sz="1400" b="1" u="none" strike="noStrike" cap="none" dirty="0">
                        <a:solidFill>
                          <a:srgbClr val="636366"/>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要注意</a:t>
                      </a:r>
                      <a:endParaRPr sz="1400" b="1" u="none" strike="noStrike" cap="none" dirty="0">
                        <a:solidFill>
                          <a:srgbClr val="636366"/>
                        </a:solidFill>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rgbClr val="46B85F"/>
                          </a:solidFill>
                          <a:latin typeface="Meiryo"/>
                          <a:ea typeface="Meiryo"/>
                          <a:cs typeface="Meiryo"/>
                          <a:sym typeface="Meiryo"/>
                        </a:rPr>
                        <a:t>ポイント１:</a:t>
                      </a:r>
                      <a:r>
                        <a:rPr lang="ja-JP" sz="1400" b="1" u="none" strike="noStrike" cap="none" dirty="0">
                          <a:solidFill>
                            <a:srgbClr val="636366"/>
                          </a:solidFill>
                          <a:latin typeface="Meiryo"/>
                          <a:ea typeface="Meiryo"/>
                          <a:cs typeface="Meiryo"/>
                          <a:sym typeface="Meiryo"/>
                        </a:rPr>
                        <a:t>他の欠勤と同様に扱っていないか</a:t>
                      </a:r>
                      <a:endParaRPr sz="1400" b="1"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u="none" strike="noStrike" cap="none" dirty="0">
                          <a:solidFill>
                            <a:srgbClr val="636366"/>
                          </a:solidFill>
                          <a:latin typeface="Meiryo"/>
                          <a:ea typeface="Meiryo"/>
                          <a:cs typeface="Meiryo"/>
                          <a:sym typeface="Meiryo"/>
                        </a:rPr>
                        <a:t>　→ 法に基づき育業という大事な仕事をしたという認識を！　　</a:t>
                      </a:r>
                      <a:endParaRPr sz="1400" u="none" strike="noStrike" cap="none" dirty="0">
                        <a:solidFill>
                          <a:srgbClr val="636366"/>
                        </a:solidFill>
                        <a:latin typeface="Meiryo"/>
                        <a:ea typeface="Meiryo"/>
                        <a:cs typeface="Meiryo"/>
                        <a:sym typeface="Meiryo"/>
                      </a:endParaRPr>
                    </a:p>
                    <a:p>
                      <a:pPr marL="0" marR="0" lvl="0" indent="0" algn="l" rtl="0">
                        <a:lnSpc>
                          <a:spcPct val="100000"/>
                        </a:lnSpc>
                        <a:spcBef>
                          <a:spcPts val="600"/>
                        </a:spcBef>
                        <a:spcAft>
                          <a:spcPts val="0"/>
                        </a:spcAft>
                        <a:buClr>
                          <a:srgbClr val="000000"/>
                        </a:buClr>
                        <a:buSzPts val="1400"/>
                        <a:buFont typeface="Arial"/>
                        <a:buNone/>
                      </a:pPr>
                      <a:r>
                        <a:rPr lang="ja-JP" sz="1400" b="1" u="none" strike="noStrike" cap="none" dirty="0">
                          <a:solidFill>
                            <a:srgbClr val="46B85F"/>
                          </a:solidFill>
                          <a:latin typeface="Meiryo"/>
                          <a:ea typeface="Meiryo"/>
                          <a:cs typeface="Meiryo"/>
                          <a:sym typeface="Meiryo"/>
                        </a:rPr>
                        <a:t>ポイント２:</a:t>
                      </a:r>
                      <a:r>
                        <a:rPr lang="ja-JP" sz="1400" b="1" u="none" strike="noStrike" cap="none" dirty="0">
                          <a:solidFill>
                            <a:srgbClr val="636366"/>
                          </a:solidFill>
                          <a:latin typeface="Meiryo"/>
                          <a:ea typeface="Meiryo"/>
                          <a:cs typeface="Meiryo"/>
                          <a:sym typeface="Meiryo"/>
                        </a:rPr>
                        <a:t>貢献を評価する場合、期間按分と二重控除になっていないか</a:t>
                      </a:r>
                      <a:br>
                        <a:rPr lang="ja-JP" sz="1400" b="1" u="none" strike="noStrike" cap="none" dirty="0">
                          <a:solidFill>
                            <a:srgbClr val="C00000"/>
                          </a:solidFill>
                          <a:latin typeface="Meiryo"/>
                          <a:ea typeface="Meiryo"/>
                          <a:cs typeface="Meiryo"/>
                          <a:sym typeface="Meiryo"/>
                        </a:rPr>
                      </a:br>
                      <a:r>
                        <a:rPr lang="ja-JP" sz="1400" b="1" u="none" strike="noStrike" cap="none" dirty="0">
                          <a:solidFill>
                            <a:srgbClr val="C00000"/>
                          </a:solidFill>
                          <a:latin typeface="Meiryo"/>
                          <a:ea typeface="Meiryo"/>
                          <a:cs typeface="Meiryo"/>
                          <a:sym typeface="Meiryo"/>
                        </a:rPr>
                        <a:t>NG例  </a:t>
                      </a:r>
                      <a:r>
                        <a:rPr lang="ja-JP" sz="1400" b="1" u="none" strike="noStrike" cap="none" dirty="0">
                          <a:solidFill>
                            <a:srgbClr val="636366"/>
                          </a:solidFill>
                          <a:latin typeface="Meiryo"/>
                          <a:ea typeface="Meiryo"/>
                          <a:cs typeface="Meiryo"/>
                          <a:sym typeface="Meiryo"/>
                        </a:rPr>
                        <a:t>6か月のうち</a:t>
                      </a:r>
                      <a:r>
                        <a:rPr lang="ja-JP" sz="1400" b="1" u="none" strike="noStrike" cap="none" dirty="0">
                          <a:solidFill>
                            <a:srgbClr val="C00000"/>
                          </a:solidFill>
                          <a:latin typeface="Meiryo"/>
                          <a:ea typeface="Meiryo"/>
                          <a:cs typeface="Meiryo"/>
                          <a:sym typeface="Meiryo"/>
                        </a:rPr>
                        <a:t>2か月休んだだけ</a:t>
                      </a:r>
                      <a:r>
                        <a:rPr lang="ja-JP" sz="1400" b="1" u="none" strike="noStrike" cap="none" dirty="0">
                          <a:solidFill>
                            <a:srgbClr val="636366"/>
                          </a:solidFill>
                          <a:latin typeface="Meiryo"/>
                          <a:ea typeface="Meiryo"/>
                          <a:cs typeface="Meiryo"/>
                          <a:sym typeface="Meiryo"/>
                        </a:rPr>
                        <a:t>なのに賞与が</a:t>
                      </a:r>
                      <a:r>
                        <a:rPr lang="ja-JP" sz="1400" b="1" u="none" strike="noStrike" cap="none" dirty="0">
                          <a:solidFill>
                            <a:srgbClr val="C00000"/>
                          </a:solidFill>
                          <a:latin typeface="Meiryo"/>
                          <a:ea typeface="Meiryo"/>
                          <a:cs typeface="Meiryo"/>
                          <a:sym typeface="Meiryo"/>
                        </a:rPr>
                        <a:t>半額以下？！</a:t>
                      </a:r>
                      <a:endParaRPr sz="1400" b="1" u="none" strike="noStrike" cap="none" dirty="0">
                        <a:solidFill>
                          <a:srgbClr val="C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u="none" strike="noStrike" cap="none" dirty="0">
                          <a:solidFill>
                            <a:srgbClr val="636366"/>
                          </a:solidFill>
                          <a:latin typeface="Meiryo"/>
                          <a:ea typeface="Meiryo"/>
                          <a:cs typeface="Meiryo"/>
                          <a:sym typeface="Meiryo"/>
                        </a:rPr>
                        <a:t>・算定期間6か月間に車を60台売るという目標</a:t>
                      </a:r>
                      <a:endParaRPr sz="1400"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u="none" strike="noStrike" cap="none" dirty="0">
                          <a:solidFill>
                            <a:srgbClr val="636366"/>
                          </a:solidFill>
                          <a:latin typeface="Meiryo"/>
                          <a:ea typeface="Meiryo"/>
                          <a:cs typeface="Meiryo"/>
                          <a:sym typeface="Meiryo"/>
                        </a:rPr>
                        <a:t>・算定期間のうち、2か月育業し、4か月で40台売った</a:t>
                      </a:r>
                      <a:endParaRPr sz="1400"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u="none" strike="noStrike" cap="none" dirty="0">
                          <a:solidFill>
                            <a:srgbClr val="636366"/>
                          </a:solidFill>
                          <a:latin typeface="Meiryo"/>
                          <a:ea typeface="Meiryo"/>
                          <a:cs typeface="Meiryo"/>
                          <a:sym typeface="Meiryo"/>
                        </a:rPr>
                        <a:t>　→ 支給額＝満額支給分× 2/3（評価分）×2/3（期間按分）</a:t>
                      </a:r>
                      <a:endParaRPr sz="1400"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4"/>
                  </a:ext>
                </a:extLst>
              </a:tr>
            </a:tbl>
          </a:graphicData>
        </a:graphic>
      </p:graphicFrame>
      <p:sp>
        <p:nvSpPr>
          <p:cNvPr id="526" name="Google Shape;526;p63"/>
          <p:cNvSpPr/>
          <p:nvPr/>
        </p:nvSpPr>
        <p:spPr>
          <a:xfrm>
            <a:off x="332539" y="5604135"/>
            <a:ext cx="8435100" cy="9708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45700" rIns="91425" bIns="45700" anchor="ctr" anchorCtr="0">
            <a:noAutofit/>
          </a:bodyPr>
          <a:lstStyle/>
          <a:p>
            <a:pPr algn="ctr">
              <a:buSzPts val="2400"/>
            </a:pPr>
            <a:r>
              <a:rPr lang="ja-JP" altLang="en-US" sz="2400" b="1" dirty="0">
                <a:solidFill>
                  <a:srgbClr val="636366"/>
                </a:solidFill>
                <a:latin typeface="メイリオ" panose="020B0604030504040204" pitchFamily="50" charset="-128"/>
                <a:ea typeface="メイリオ" panose="020B0604030504040204" pitchFamily="50" charset="-128"/>
                <a:cs typeface="Meiryo"/>
                <a:sym typeface="Meiryo"/>
              </a:rPr>
              <a:t>その労働者の育業のため＋今後、育業する人のために！</a:t>
            </a:r>
            <a:endParaRPr sz="2400" b="1" dirty="0">
              <a:solidFill>
                <a:srgbClr val="636366"/>
              </a:solidFill>
              <a:latin typeface="メイリオ" panose="020B0604030504040204" pitchFamily="50" charset="-128"/>
              <a:ea typeface="メイリオ" panose="020B0604030504040204" pitchFamily="50" charset="-128"/>
              <a:cs typeface="Meiryo"/>
              <a:sym typeface="Meiryo"/>
            </a:endParaRPr>
          </a:p>
          <a:p>
            <a:pPr algn="ctr">
              <a:buSzPts val="2400"/>
            </a:pPr>
            <a:r>
              <a:rPr lang="ja-JP" altLang="en-US" sz="2400" b="1" dirty="0">
                <a:solidFill>
                  <a:srgbClr val="636366"/>
                </a:solidFill>
                <a:latin typeface="メイリオ" panose="020B0604030504040204" pitchFamily="50" charset="-128"/>
                <a:ea typeface="メイリオ" panose="020B0604030504040204" pitchFamily="50" charset="-128"/>
                <a:cs typeface="Meiryo"/>
                <a:sym typeface="Meiryo"/>
              </a:rPr>
              <a:t>育業した人がどうなるか、みんな見てます</a:t>
            </a:r>
            <a:endParaRPr sz="2400" b="1" dirty="0">
              <a:solidFill>
                <a:srgbClr val="636366"/>
              </a:solidFill>
              <a:latin typeface="メイリオ" panose="020B0604030504040204" pitchFamily="50" charset="-128"/>
              <a:ea typeface="メイリオ" panose="020B0604030504040204" pitchFamily="50" charset="-128"/>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6"/>
          <p:cNvSpPr txBox="1"/>
          <p:nvPr/>
        </p:nvSpPr>
        <p:spPr>
          <a:xfrm>
            <a:off x="-101869" y="1777118"/>
            <a:ext cx="9668565" cy="1200288"/>
          </a:xfrm>
          <a:prstGeom prst="rect">
            <a:avLst/>
          </a:prstGeom>
          <a:noFill/>
          <a:ln>
            <a:noFill/>
          </a:ln>
        </p:spPr>
        <p:txBody>
          <a:bodyPr spcFirstLastPara="1" wrap="square" lIns="91425" tIns="45700" rIns="91425" bIns="45700" anchor="t" anchorCtr="0">
            <a:spAutoFit/>
          </a:bodyPr>
          <a:lstStyle/>
          <a:p>
            <a:pPr lvl="0" algn="ctr">
              <a:buSzPts val="3200"/>
              <a:defRPr/>
            </a:pPr>
            <a:r>
              <a:rPr lang="ja-JP" altLang="en-US" sz="3600" b="1" dirty="0">
                <a:solidFill>
                  <a:srgbClr val="636366"/>
                </a:solidFill>
                <a:latin typeface="Meiryo"/>
                <a:ea typeface="Meiryo"/>
                <a:cs typeface="Meiryo"/>
                <a:sym typeface="Meiryo"/>
              </a:rPr>
              <a:t>「育業」って知ってます？</a:t>
            </a:r>
          </a:p>
          <a:p>
            <a:pPr lvl="0" algn="ctr">
              <a:buSzPts val="3200"/>
              <a:defRPr/>
            </a:pPr>
            <a:r>
              <a:rPr lang="ja-JP" altLang="en-US" sz="3600" b="1" dirty="0">
                <a:solidFill>
                  <a:srgbClr val="636366"/>
                </a:solidFill>
                <a:latin typeface="Meiryo"/>
                <a:ea typeface="Meiryo"/>
                <a:cs typeface="Meiryo"/>
                <a:sym typeface="Meiryo"/>
              </a:rPr>
              <a:t>できることから、すぐに始めましょう！</a:t>
            </a:r>
          </a:p>
        </p:txBody>
      </p:sp>
      <p:sp>
        <p:nvSpPr>
          <p:cNvPr id="197" name="Google Shape;197;p66"/>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はじめに</a:t>
            </a:r>
            <a:endParaRPr dirty="0"/>
          </a:p>
        </p:txBody>
      </p:sp>
      <p:pic>
        <p:nvPicPr>
          <p:cNvPr id="198" name="Google Shape;198;p66"/>
          <p:cNvPicPr preferRelativeResize="0"/>
          <p:nvPr/>
        </p:nvPicPr>
        <p:blipFill rotWithShape="1">
          <a:blip r:embed="rId3">
            <a:alphaModFix/>
          </a:blip>
          <a:srcRect/>
          <a:stretch/>
        </p:blipFill>
        <p:spPr>
          <a:xfrm>
            <a:off x="3869436" y="3545857"/>
            <a:ext cx="1405131" cy="213360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7"/>
          <p:cNvSpPr txBox="1"/>
          <p:nvPr/>
        </p:nvSpPr>
        <p:spPr>
          <a:xfrm>
            <a:off x="198000" y="223200"/>
            <a:ext cx="7350600" cy="461624"/>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2-2-2</a:t>
            </a:r>
            <a:r>
              <a:rPr lang="ja-JP" altLang="en-US" sz="2400" b="1" dirty="0">
                <a:solidFill>
                  <a:srgbClr val="636366"/>
                </a:solidFill>
                <a:latin typeface="Meiryo"/>
                <a:ea typeface="Meiryo"/>
                <a:cs typeface="Meiryo"/>
                <a:sym typeface="Meiryo"/>
              </a:rPr>
              <a:t>　育業のリアル　お金のこと①</a:t>
            </a:r>
            <a:endParaRPr sz="2400" b="1" strike="sngStrike" dirty="0">
              <a:solidFill>
                <a:srgbClr val="636366"/>
              </a:solidFill>
              <a:latin typeface="Meiryo"/>
              <a:ea typeface="Meiryo"/>
              <a:cs typeface="Meiryo"/>
              <a:sym typeface="Meiryo"/>
            </a:endParaRPr>
          </a:p>
        </p:txBody>
      </p:sp>
      <p:sp>
        <p:nvSpPr>
          <p:cNvPr id="297" name="Google Shape;297;p7"/>
          <p:cNvSpPr txBox="1"/>
          <p:nvPr/>
        </p:nvSpPr>
        <p:spPr>
          <a:xfrm>
            <a:off x="383250" y="1080945"/>
            <a:ext cx="5326754" cy="461624"/>
          </a:xfrm>
          <a:prstGeom prst="rect">
            <a:avLst/>
          </a:prstGeom>
          <a:noFill/>
          <a:ln>
            <a:noFill/>
          </a:ln>
        </p:spPr>
        <p:txBody>
          <a:bodyPr spcFirstLastPara="1" wrap="square" lIns="91425" tIns="45700" rIns="91425" bIns="45700" anchor="t" anchorCtr="0">
            <a:spAutoFit/>
          </a:bodyPr>
          <a:lstStyle/>
          <a:p>
            <a:pPr>
              <a:buSzPts val="2400"/>
              <a:defRPr/>
            </a:pPr>
            <a:r>
              <a:rPr lang="ja-JP" altLang="en-US" sz="2400" b="1">
                <a:solidFill>
                  <a:srgbClr val="636366"/>
                </a:solidFill>
                <a:latin typeface="Meiryo"/>
                <a:ea typeface="Meiryo"/>
                <a:cs typeface="Meiryo"/>
                <a:sym typeface="Meiryo"/>
              </a:rPr>
              <a:t>労働者のお金</a:t>
            </a:r>
            <a:r>
              <a:rPr lang="ja-JP" altLang="en-US" sz="1600" b="1">
                <a:solidFill>
                  <a:srgbClr val="636366"/>
                </a:solidFill>
                <a:latin typeface="Meiryo"/>
                <a:ea typeface="Meiryo"/>
                <a:cs typeface="Meiryo"/>
                <a:sym typeface="Meiryo"/>
              </a:rPr>
              <a:t>のこと</a:t>
            </a:r>
            <a:endParaRPr sz="1800">
              <a:solidFill>
                <a:srgbClr val="636366"/>
              </a:solidFill>
            </a:endParaRPr>
          </a:p>
        </p:txBody>
      </p:sp>
      <p:graphicFrame>
        <p:nvGraphicFramePr>
          <p:cNvPr id="298" name="Google Shape;298;p7"/>
          <p:cNvGraphicFramePr/>
          <p:nvPr/>
        </p:nvGraphicFramePr>
        <p:xfrm>
          <a:off x="140581" y="1609764"/>
          <a:ext cx="8896350" cy="2232000"/>
        </p:xfrm>
        <a:graphic>
          <a:graphicData uri="http://schemas.openxmlformats.org/drawingml/2006/table">
            <a:tbl>
              <a:tblPr>
                <a:noFill/>
              </a:tblPr>
              <a:tblGrid>
                <a:gridCol w="1622600">
                  <a:extLst>
                    <a:ext uri="{9D8B030D-6E8A-4147-A177-3AD203B41FA5}">
                      <a16:colId xmlns:a16="http://schemas.microsoft.com/office/drawing/2014/main" val="20000"/>
                    </a:ext>
                  </a:extLst>
                </a:gridCol>
                <a:gridCol w="3537025">
                  <a:extLst>
                    <a:ext uri="{9D8B030D-6E8A-4147-A177-3AD203B41FA5}">
                      <a16:colId xmlns:a16="http://schemas.microsoft.com/office/drawing/2014/main" val="20001"/>
                    </a:ext>
                  </a:extLst>
                </a:gridCol>
                <a:gridCol w="3736725">
                  <a:extLst>
                    <a:ext uri="{9D8B030D-6E8A-4147-A177-3AD203B41FA5}">
                      <a16:colId xmlns:a16="http://schemas.microsoft.com/office/drawing/2014/main" val="20002"/>
                    </a:ext>
                  </a:extLst>
                </a:gridCol>
              </a:tblGrid>
              <a:tr h="67935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46B85F"/>
                          </a:solidFill>
                          <a:latin typeface="Meiryo"/>
                          <a:ea typeface="Meiryo"/>
                          <a:cs typeface="Meiryo"/>
                          <a:sym typeface="Meiryo"/>
                        </a:rPr>
                        <a:t>収入</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636366"/>
                          </a:solidFill>
                          <a:latin typeface="Meiryo"/>
                          <a:ea typeface="Meiryo"/>
                          <a:cs typeface="Meiryo"/>
                          <a:sym typeface="Meiryo"/>
                        </a:rPr>
                        <a:t>産　休</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636366"/>
                          </a:solidFill>
                          <a:latin typeface="Meiryo"/>
                          <a:ea typeface="Meiryo"/>
                          <a:cs typeface="Meiryo"/>
                          <a:sym typeface="Meiryo"/>
                        </a:rPr>
                        <a:t>育児休業</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767525">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636366"/>
                          </a:solidFill>
                          <a:latin typeface="Meiryo"/>
                          <a:ea typeface="Meiryo"/>
                          <a:cs typeface="Meiryo"/>
                          <a:sym typeface="Meiryo"/>
                        </a:rPr>
                        <a:t>賃金</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636366"/>
                          </a:solidFill>
                          <a:latin typeface="Meiryo"/>
                          <a:ea typeface="Meiryo"/>
                          <a:cs typeface="Meiryo"/>
                          <a:sym typeface="Meiryo"/>
                        </a:rPr>
                        <a:t> 法律上の定め無し（無給の場合も）</a:t>
                      </a:r>
                      <a:endParaRPr sz="1400" u="none" strike="noStrike" cap="none" dirty="0"/>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785125">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636366"/>
                          </a:solidFill>
                          <a:latin typeface="Meiryo"/>
                          <a:ea typeface="Meiryo"/>
                          <a:cs typeface="Meiryo"/>
                          <a:sym typeface="Meiryo"/>
                        </a:rPr>
                        <a:t>手当・給付</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「出産手当金」（健保）</a:t>
                      </a:r>
                      <a:endParaRPr sz="1600" b="1" u="none" strike="noStrike" cap="none">
                        <a:solidFill>
                          <a:srgbClr val="636366"/>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　　賃金の2/3相当</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「育児休業給付」（ハローワーク）</a:t>
                      </a:r>
                      <a:endParaRPr sz="1600" b="1" u="none" strike="noStrike" cap="none" dirty="0">
                        <a:solidFill>
                          <a:srgbClr val="636366"/>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　　最初の180日…賃金の67％</a:t>
                      </a:r>
                      <a:endParaRPr sz="1600" b="1" u="none" strike="noStrike" cap="none" dirty="0">
                        <a:solidFill>
                          <a:srgbClr val="636366"/>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　　それ以降…賃金の50％</a:t>
                      </a:r>
                      <a:endParaRPr sz="1600" b="1" i="0" u="none" strike="noStrike" cap="none" dirty="0">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99" name="Google Shape;299;p7"/>
          <p:cNvGraphicFramePr/>
          <p:nvPr/>
        </p:nvGraphicFramePr>
        <p:xfrm>
          <a:off x="140580" y="3984977"/>
          <a:ext cx="8896350" cy="2448000"/>
        </p:xfrm>
        <a:graphic>
          <a:graphicData uri="http://schemas.openxmlformats.org/drawingml/2006/table">
            <a:tbl>
              <a:tblPr>
                <a:noFill/>
              </a:tblPr>
              <a:tblGrid>
                <a:gridCol w="1589550">
                  <a:extLst>
                    <a:ext uri="{9D8B030D-6E8A-4147-A177-3AD203B41FA5}">
                      <a16:colId xmlns:a16="http://schemas.microsoft.com/office/drawing/2014/main" val="20000"/>
                    </a:ext>
                  </a:extLst>
                </a:gridCol>
                <a:gridCol w="3539075">
                  <a:extLst>
                    <a:ext uri="{9D8B030D-6E8A-4147-A177-3AD203B41FA5}">
                      <a16:colId xmlns:a16="http://schemas.microsoft.com/office/drawing/2014/main" val="20001"/>
                    </a:ext>
                  </a:extLst>
                </a:gridCol>
                <a:gridCol w="3767725">
                  <a:extLst>
                    <a:ext uri="{9D8B030D-6E8A-4147-A177-3AD203B41FA5}">
                      <a16:colId xmlns:a16="http://schemas.microsoft.com/office/drawing/2014/main" val="20002"/>
                    </a:ext>
                  </a:extLst>
                </a:gridCol>
              </a:tblGrid>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C00000"/>
                          </a:solidFill>
                          <a:latin typeface="Meiryo"/>
                          <a:ea typeface="Meiryo"/>
                          <a:cs typeface="Meiryo"/>
                          <a:sym typeface="Meiryo"/>
                        </a:rPr>
                        <a:t>支出</a:t>
                      </a:r>
                      <a:r>
                        <a:rPr lang="ja-JP" sz="1600" b="1" u="none" strike="noStrike" cap="none">
                          <a:solidFill>
                            <a:srgbClr val="636366"/>
                          </a:solidFill>
                          <a:latin typeface="Meiryo"/>
                          <a:ea typeface="Meiryo"/>
                          <a:cs typeface="Meiryo"/>
                          <a:sym typeface="Meiryo"/>
                        </a:rPr>
                        <a:t>　</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産　休</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636366"/>
                          </a:solidFill>
                          <a:latin typeface="Meiryo"/>
                          <a:ea typeface="Meiryo"/>
                          <a:cs typeface="Meiryo"/>
                          <a:sym typeface="Meiryo"/>
                        </a:rPr>
                        <a:t>育児休業</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社会保険料</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手続きをすれば免除</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雇用保険料</a:t>
                      </a:r>
                      <a:endParaRPr sz="1600" b="1"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無給の場合、保険料は発生しない</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2"/>
                  </a:ext>
                </a:extLst>
              </a:tr>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労災保険料</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事業主のみが支払うもの</a:t>
                      </a:r>
                      <a:endParaRPr sz="1600" b="1" i="0" u="none" strike="noStrike" cap="none" dirty="0">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3057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p:nvPr/>
        </p:nvSpPr>
        <p:spPr>
          <a:xfrm>
            <a:off x="198000" y="223200"/>
            <a:ext cx="7350600" cy="461624"/>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2-2-3</a:t>
            </a:r>
            <a:r>
              <a:rPr lang="ja-JP" altLang="en-US" sz="2400" b="1" dirty="0">
                <a:solidFill>
                  <a:srgbClr val="636366"/>
                </a:solidFill>
                <a:latin typeface="Meiryo"/>
                <a:ea typeface="Meiryo"/>
                <a:cs typeface="Meiryo"/>
                <a:sym typeface="Meiryo"/>
              </a:rPr>
              <a:t>　育業のリアル　お金のこと②</a:t>
            </a:r>
            <a:endParaRPr sz="2400" b="1" strike="sngStrike" dirty="0">
              <a:solidFill>
                <a:srgbClr val="636366"/>
              </a:solidFill>
              <a:latin typeface="Meiryo"/>
              <a:ea typeface="Meiryo"/>
              <a:cs typeface="Meiryo"/>
              <a:sym typeface="Meiryo"/>
            </a:endParaRPr>
          </a:p>
        </p:txBody>
      </p:sp>
      <p:sp>
        <p:nvSpPr>
          <p:cNvPr id="307" name="Google Shape;307;p22"/>
          <p:cNvSpPr txBox="1"/>
          <p:nvPr/>
        </p:nvSpPr>
        <p:spPr>
          <a:xfrm>
            <a:off x="383250" y="1080945"/>
            <a:ext cx="5326754" cy="461624"/>
          </a:xfrm>
          <a:prstGeom prst="rect">
            <a:avLst/>
          </a:prstGeom>
          <a:noFill/>
          <a:ln>
            <a:noFill/>
          </a:ln>
        </p:spPr>
        <p:txBody>
          <a:bodyPr spcFirstLastPara="1" wrap="square" lIns="91425" tIns="45700" rIns="91425" bIns="45700" anchor="t" anchorCtr="0">
            <a:spAutoFit/>
          </a:bodyPr>
          <a:lstStyle/>
          <a:p>
            <a:pPr>
              <a:buSzPts val="2400"/>
              <a:defRPr/>
            </a:pPr>
            <a:r>
              <a:rPr lang="ja-JP" altLang="en-US" sz="2400" b="1">
                <a:solidFill>
                  <a:srgbClr val="636366"/>
                </a:solidFill>
                <a:latin typeface="Meiryo"/>
                <a:ea typeface="Meiryo"/>
                <a:cs typeface="Meiryo"/>
                <a:sym typeface="Meiryo"/>
              </a:rPr>
              <a:t>事業主のお金</a:t>
            </a:r>
            <a:r>
              <a:rPr lang="ja-JP" altLang="en-US" sz="1600" b="1">
                <a:solidFill>
                  <a:srgbClr val="636366"/>
                </a:solidFill>
                <a:latin typeface="Meiryo"/>
                <a:ea typeface="Meiryo"/>
                <a:cs typeface="Meiryo"/>
                <a:sym typeface="Meiryo"/>
              </a:rPr>
              <a:t>のこと</a:t>
            </a:r>
            <a:endParaRPr sz="1800">
              <a:solidFill>
                <a:srgbClr val="636366"/>
              </a:solidFill>
            </a:endParaRPr>
          </a:p>
        </p:txBody>
      </p:sp>
      <p:graphicFrame>
        <p:nvGraphicFramePr>
          <p:cNvPr id="308" name="Google Shape;308;p22"/>
          <p:cNvGraphicFramePr/>
          <p:nvPr/>
        </p:nvGraphicFramePr>
        <p:xfrm>
          <a:off x="123820" y="1661836"/>
          <a:ext cx="8896350" cy="3060000"/>
        </p:xfrm>
        <a:graphic>
          <a:graphicData uri="http://schemas.openxmlformats.org/drawingml/2006/table">
            <a:tbl>
              <a:tblPr>
                <a:noFill/>
              </a:tblPr>
              <a:tblGrid>
                <a:gridCol w="1589550">
                  <a:extLst>
                    <a:ext uri="{9D8B030D-6E8A-4147-A177-3AD203B41FA5}">
                      <a16:colId xmlns:a16="http://schemas.microsoft.com/office/drawing/2014/main" val="20000"/>
                    </a:ext>
                  </a:extLst>
                </a:gridCol>
                <a:gridCol w="3539075">
                  <a:extLst>
                    <a:ext uri="{9D8B030D-6E8A-4147-A177-3AD203B41FA5}">
                      <a16:colId xmlns:a16="http://schemas.microsoft.com/office/drawing/2014/main" val="20001"/>
                    </a:ext>
                  </a:extLst>
                </a:gridCol>
                <a:gridCol w="3767725">
                  <a:extLst>
                    <a:ext uri="{9D8B030D-6E8A-4147-A177-3AD203B41FA5}">
                      <a16:colId xmlns:a16="http://schemas.microsoft.com/office/drawing/2014/main" val="20002"/>
                    </a:ext>
                  </a:extLst>
                </a:gridCol>
              </a:tblGrid>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C00000"/>
                          </a:solidFill>
                          <a:latin typeface="Meiryo"/>
                          <a:ea typeface="Meiryo"/>
                          <a:cs typeface="Meiryo"/>
                          <a:sym typeface="Meiryo"/>
                        </a:rPr>
                        <a:t>支出</a:t>
                      </a:r>
                      <a:r>
                        <a:rPr lang="ja-JP" sz="1600" b="1" u="none" strike="noStrike" cap="none">
                          <a:solidFill>
                            <a:srgbClr val="636366"/>
                          </a:solidFill>
                          <a:latin typeface="Meiryo"/>
                          <a:ea typeface="Meiryo"/>
                          <a:cs typeface="Meiryo"/>
                          <a:sym typeface="Meiryo"/>
                        </a:rPr>
                        <a:t>　</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産　休</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636366"/>
                          </a:solidFill>
                          <a:latin typeface="Meiryo"/>
                          <a:ea typeface="Meiryo"/>
                          <a:cs typeface="Meiryo"/>
                          <a:sym typeface="Meiryo"/>
                        </a:rPr>
                        <a:t>育児休業</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賃金</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賃金の支払い義務は無い（無給可）</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社会保険料</a:t>
                      </a:r>
                      <a:endParaRPr sz="1600" b="1" i="0"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手続きをすれば免除</a:t>
                      </a:r>
                      <a:endParaRPr sz="1600" b="1" i="0" u="none" strike="noStrike" cap="none" dirty="0">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2"/>
                  </a:ext>
                </a:extLst>
              </a:tr>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雇用保険料</a:t>
                      </a:r>
                      <a:endParaRPr sz="1600" b="1" u="none" strike="noStrike" cap="none">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rowSpan="2" gridSpan="2">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無給の場合、保険料は発生しない</a:t>
                      </a:r>
                      <a:endParaRPr sz="1400" u="none" strike="noStrike" cap="none"/>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rowSpan="2" hMerge="1">
                  <a:txBody>
                    <a:bodyPr/>
                    <a:lstStyle/>
                    <a:p>
                      <a:endParaRPr lang="ja-JP"/>
                    </a:p>
                  </a:txBody>
                  <a:tcPr/>
                </a:tc>
                <a:extLst>
                  <a:ext uri="{0D108BD9-81ED-4DB2-BD59-A6C34878D82A}">
                    <a16:rowId xmlns:a16="http://schemas.microsoft.com/office/drawing/2014/main" val="10003"/>
                  </a:ext>
                </a:extLst>
              </a:tr>
              <a:tr h="6120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労災保険料</a:t>
                      </a:r>
                      <a:endParaRPr sz="1600" b="1" i="0" u="none" strike="noStrike" cap="none" dirty="0">
                        <a:solidFill>
                          <a:srgbClr val="636366"/>
                        </a:solidFill>
                        <a:latin typeface="Meiryo"/>
                        <a:ea typeface="Meiryo"/>
                        <a:cs typeface="Meiryo"/>
                        <a:sym typeface="Meiryo"/>
                      </a:endParaRPr>
                    </a:p>
                  </a:txBody>
                  <a:tcPr marL="8800" marR="8800" marT="8800" marB="0" anchor="ctr">
                    <a:lnL w="12700" cap="flat" cmpd="sng">
                      <a:solidFill>
                        <a:srgbClr val="636366"/>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12700" cap="flat" cmpd="sng">
                      <a:solidFill>
                        <a:srgbClr val="636366"/>
                      </a:solidFill>
                      <a:prstDash val="solid"/>
                      <a:round/>
                      <a:headEnd type="none" w="sm" len="sm"/>
                      <a:tailEnd type="none" w="sm" len="sm"/>
                    </a:lnB>
                  </a:tcPr>
                </a:tc>
                <a:tc gridSpan="2" vMerge="1">
                  <a:txBody>
                    <a:bodyPr/>
                    <a:lstStyle/>
                    <a:p>
                      <a:endParaRPr lang="ja-JP"/>
                    </a:p>
                  </a:txBody>
                  <a:tcPr/>
                </a:tc>
                <a:tc hMerge="1" vMerge="1">
                  <a:txBody>
                    <a:bodyPr/>
                    <a:lstStyle/>
                    <a:p>
                      <a:endParaRPr lang="ja-JP"/>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326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1"/>
          <p:cNvSpPr txBox="1"/>
          <p:nvPr/>
        </p:nvSpPr>
        <p:spPr>
          <a:xfrm>
            <a:off x="198000" y="223200"/>
            <a:ext cx="7350600" cy="461624"/>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2-3</a:t>
            </a:r>
            <a:r>
              <a:rPr lang="ja-JP" altLang="en-US" sz="2400" b="1" dirty="0">
                <a:solidFill>
                  <a:srgbClr val="636366"/>
                </a:solidFill>
                <a:latin typeface="Meiryo"/>
                <a:ea typeface="Meiryo"/>
                <a:cs typeface="Meiryo"/>
                <a:sym typeface="Meiryo"/>
              </a:rPr>
              <a:t>　対応のポイント２ </a:t>
            </a:r>
            <a:r>
              <a:rPr lang="en-US" altLang="ja-JP" sz="2400" b="1" dirty="0">
                <a:solidFill>
                  <a:srgbClr val="636366"/>
                </a:solidFill>
                <a:latin typeface="Meiryo"/>
                <a:ea typeface="Meiryo"/>
                <a:cs typeface="Meiryo"/>
                <a:sym typeface="Meiryo"/>
              </a:rPr>
              <a:t>‐ </a:t>
            </a:r>
            <a:r>
              <a:rPr lang="ja-JP" altLang="en-US" sz="2400" b="1" dirty="0">
                <a:solidFill>
                  <a:srgbClr val="636366"/>
                </a:solidFill>
                <a:latin typeface="Meiryo"/>
                <a:ea typeface="Meiryo"/>
                <a:cs typeface="Meiryo"/>
                <a:sym typeface="Meiryo"/>
              </a:rPr>
              <a:t>ふだんから</a:t>
            </a:r>
            <a:endParaRPr sz="2400" b="1" dirty="0">
              <a:solidFill>
                <a:srgbClr val="636366"/>
              </a:solidFill>
              <a:latin typeface="Meiryo"/>
              <a:ea typeface="Meiryo"/>
              <a:cs typeface="Meiryo"/>
              <a:sym typeface="Meiryo"/>
            </a:endParaRPr>
          </a:p>
        </p:txBody>
      </p:sp>
      <p:graphicFrame>
        <p:nvGraphicFramePr>
          <p:cNvPr id="549" name="Google Shape;549;p61"/>
          <p:cNvGraphicFramePr/>
          <p:nvPr/>
        </p:nvGraphicFramePr>
        <p:xfrm>
          <a:off x="108040" y="943744"/>
          <a:ext cx="8900500" cy="4652905"/>
        </p:xfrm>
        <a:graphic>
          <a:graphicData uri="http://schemas.openxmlformats.org/drawingml/2006/table">
            <a:tbl>
              <a:tblPr>
                <a:noFill/>
              </a:tblPr>
              <a:tblGrid>
                <a:gridCol w="2580200">
                  <a:extLst>
                    <a:ext uri="{9D8B030D-6E8A-4147-A177-3AD203B41FA5}">
                      <a16:colId xmlns:a16="http://schemas.microsoft.com/office/drawing/2014/main" val="20000"/>
                    </a:ext>
                  </a:extLst>
                </a:gridCol>
                <a:gridCol w="6320300">
                  <a:extLst>
                    <a:ext uri="{9D8B030D-6E8A-4147-A177-3AD203B41FA5}">
                      <a16:colId xmlns:a16="http://schemas.microsoft.com/office/drawing/2014/main" val="20001"/>
                    </a:ext>
                  </a:extLst>
                </a:gridCol>
              </a:tblGrid>
              <a:tr h="1476000">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dirty="0">
                          <a:solidFill>
                            <a:srgbClr val="636366"/>
                          </a:solidFill>
                          <a:latin typeface="Meiryo"/>
                          <a:ea typeface="Meiryo"/>
                          <a:cs typeface="Meiryo"/>
                          <a:sym typeface="Meiryo"/>
                        </a:rPr>
                        <a:t>ハラスメントが無いように</a:t>
                      </a:r>
                      <a:endParaRPr sz="1400" b="1" u="none" strike="noStrike" cap="none" dirty="0">
                        <a:solidFill>
                          <a:srgbClr val="636366"/>
                        </a:solidFill>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0"/>
                  </a:ext>
                </a:extLst>
              </a:tr>
              <a:tr h="1692000">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1"/>
                  </a:ext>
                </a:extLst>
              </a:tr>
              <a:tr h="6840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36366"/>
                          </a:solidFill>
                          <a:latin typeface="Meiryo"/>
                          <a:ea typeface="Meiryo"/>
                          <a:cs typeface="Meiryo"/>
                          <a:sym typeface="Meiryo"/>
                        </a:rPr>
                        <a:t>育業のことを知っておく</a:t>
                      </a:r>
                      <a:endParaRPr sz="1400" b="1" u="none" strike="noStrike" cap="none"/>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400" b="1" u="none" strike="noStrike" cap="none" dirty="0">
                          <a:solidFill>
                            <a:srgbClr val="636366"/>
                          </a:solidFill>
                          <a:latin typeface="Meiryo"/>
                          <a:ea typeface="Meiryo"/>
                          <a:cs typeface="Meiryo"/>
                          <a:sym typeface="Meiryo"/>
                        </a:rPr>
                        <a:t>・知識を得る（社内発信／ニュース）</a:t>
                      </a:r>
                      <a:endParaRPr sz="1400" b="1"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u="none" strike="noStrike" cap="none" dirty="0">
                          <a:solidFill>
                            <a:srgbClr val="636366"/>
                          </a:solidFill>
                          <a:latin typeface="Meiryo"/>
                          <a:ea typeface="Meiryo"/>
                          <a:cs typeface="Meiryo"/>
                          <a:sym typeface="Meiryo"/>
                        </a:rPr>
                        <a:t>・社内の制度や育業についての相談先を調べておく</a:t>
                      </a:r>
                      <a:endParaRPr dirty="0"/>
                    </a:p>
                    <a:p>
                      <a:pPr marL="0" marR="0" lvl="0" indent="0" algn="l" rtl="0">
                        <a:lnSpc>
                          <a:spcPct val="100000"/>
                        </a:lnSpc>
                        <a:spcBef>
                          <a:spcPts val="0"/>
                        </a:spcBef>
                        <a:spcAft>
                          <a:spcPts val="0"/>
                        </a:spcAft>
                        <a:buClr>
                          <a:srgbClr val="000000"/>
                        </a:buClr>
                        <a:buSzPts val="1200"/>
                        <a:buFont typeface="Arial"/>
                        <a:buNone/>
                      </a:pPr>
                      <a:r>
                        <a:rPr lang="ja-JP" sz="1400" b="1" u="none" strike="noStrike" cap="none" dirty="0">
                          <a:solidFill>
                            <a:srgbClr val="636366"/>
                          </a:solidFill>
                          <a:latin typeface="Meiryo"/>
                          <a:ea typeface="Meiryo"/>
                          <a:cs typeface="Meiryo"/>
                          <a:sym typeface="Meiryo"/>
                        </a:rPr>
                        <a:t>・リアルな声を聴く（社内の育業当事者／子供がいる友人など）</a:t>
                      </a:r>
                      <a:endParaRPr sz="1400" b="1"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2"/>
                  </a:ext>
                </a:extLst>
              </a:tr>
              <a:tr h="753375">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36366"/>
                          </a:solidFill>
                          <a:latin typeface="Meiryo"/>
                          <a:ea typeface="Meiryo"/>
                          <a:cs typeface="Meiryo"/>
                          <a:sym typeface="Meiryo"/>
                        </a:rPr>
                        <a:t>育業だけでなく</a:t>
                      </a:r>
                      <a:endParaRPr sz="1400" b="1" u="none" strike="noStrike" cap="none"/>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400" b="1" u="none" strike="noStrike" cap="none" dirty="0">
                          <a:solidFill>
                            <a:srgbClr val="636366"/>
                          </a:solidFill>
                          <a:latin typeface="Meiryo"/>
                          <a:ea typeface="Meiryo"/>
                          <a:cs typeface="Meiryo"/>
                          <a:sym typeface="Meiryo"/>
                        </a:rPr>
                        <a:t>・誰かが休んでも回るチームの体制づくり</a:t>
                      </a:r>
                      <a:endParaRPr sz="1400" b="1"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u="none" strike="noStrike" cap="none" dirty="0">
                          <a:solidFill>
                            <a:srgbClr val="636366"/>
                          </a:solidFill>
                          <a:latin typeface="Meiryo"/>
                          <a:ea typeface="Meiryo"/>
                          <a:cs typeface="Meiryo"/>
                          <a:sym typeface="Meiryo"/>
                        </a:rPr>
                        <a:t>・風通しの良い職場</a:t>
                      </a:r>
                      <a:endParaRPr sz="1400" b="1" u="none" strike="noStrike" cap="none" dirty="0">
                        <a:solidFill>
                          <a:srgbClr val="636366"/>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400" b="1" u="none" strike="noStrike" cap="none" dirty="0">
                          <a:solidFill>
                            <a:srgbClr val="636366"/>
                          </a:solidFill>
                          <a:latin typeface="Meiryo"/>
                          <a:ea typeface="Meiryo"/>
                          <a:cs typeface="Meiryo"/>
                          <a:sym typeface="Meiryo"/>
                        </a:rPr>
                        <a:t>・ライフワークバランス（年次有給休暇の取得／時間外労働の削減）</a:t>
                      </a:r>
                      <a:endParaRPr sz="1400" b="1"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550" name="Google Shape;550;p61"/>
          <p:cNvSpPr/>
          <p:nvPr/>
        </p:nvSpPr>
        <p:spPr>
          <a:xfrm>
            <a:off x="108040" y="5646484"/>
            <a:ext cx="8900494" cy="948266"/>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72000" rIns="91425" bIns="0" anchor="ctr" anchorCtr="0">
            <a:noAutofit/>
          </a:bodyPr>
          <a:lstStyle/>
          <a:p>
            <a:pPr algn="ctr">
              <a:buSzPts val="2400"/>
            </a:pPr>
            <a:r>
              <a:rPr lang="ja-JP" altLang="en-US" sz="1800" b="1" dirty="0">
                <a:solidFill>
                  <a:srgbClr val="636366"/>
                </a:solidFill>
                <a:latin typeface="Meiryo"/>
                <a:ea typeface="Meiryo"/>
                <a:cs typeface="Meiryo"/>
                <a:sym typeface="Meiryo"/>
              </a:rPr>
              <a:t>誰も年休を取得していない職場では、育業したいと言い出しにくい</a:t>
            </a:r>
            <a:endParaRPr sz="1800" b="1" dirty="0">
              <a:solidFill>
                <a:srgbClr val="636366"/>
              </a:solidFill>
              <a:latin typeface="Meiryo"/>
              <a:ea typeface="Meiryo"/>
              <a:cs typeface="Meiryo"/>
              <a:sym typeface="Meiryo"/>
            </a:endParaRPr>
          </a:p>
          <a:p>
            <a:pPr algn="ctr">
              <a:buSzPts val="2400"/>
            </a:pPr>
            <a:r>
              <a:rPr lang="ja-JP" altLang="en-US" sz="1800" b="1" dirty="0">
                <a:solidFill>
                  <a:srgbClr val="636366"/>
                </a:solidFill>
                <a:latin typeface="Meiryo"/>
                <a:ea typeface="Meiryo"/>
                <a:cs typeface="Meiryo"/>
                <a:sym typeface="Meiryo"/>
              </a:rPr>
              <a:t>どんな立場の社員もライフワークバランスを大切にできる</a:t>
            </a:r>
            <a:endParaRPr sz="1800" b="1" dirty="0">
              <a:solidFill>
                <a:srgbClr val="636366"/>
              </a:solidFill>
              <a:latin typeface="Meiryo"/>
              <a:ea typeface="Meiryo"/>
              <a:cs typeface="Meiryo"/>
              <a:sym typeface="Meiryo"/>
            </a:endParaRPr>
          </a:p>
          <a:p>
            <a:pPr algn="ctr">
              <a:buSzPts val="2400"/>
            </a:pPr>
            <a:r>
              <a:rPr lang="ja-JP" altLang="en-US" sz="1800" b="1" dirty="0">
                <a:solidFill>
                  <a:srgbClr val="636366"/>
                </a:solidFill>
                <a:latin typeface="Meiryo"/>
                <a:ea typeface="Meiryo"/>
                <a:cs typeface="Meiryo"/>
                <a:sym typeface="Meiryo"/>
              </a:rPr>
              <a:t>職場環境づくりが育業促進への近道</a:t>
            </a:r>
            <a:endParaRPr sz="1800" b="1" dirty="0">
              <a:solidFill>
                <a:srgbClr val="636366"/>
              </a:solidFill>
              <a:latin typeface="Meiryo"/>
              <a:ea typeface="Meiryo"/>
              <a:cs typeface="Meiryo"/>
              <a:sym typeface="Meiryo"/>
            </a:endParaRPr>
          </a:p>
        </p:txBody>
      </p:sp>
      <p:sp>
        <p:nvSpPr>
          <p:cNvPr id="551" name="Google Shape;551;p61"/>
          <p:cNvSpPr/>
          <p:nvPr/>
        </p:nvSpPr>
        <p:spPr>
          <a:xfrm>
            <a:off x="2740132" y="1005934"/>
            <a:ext cx="6228890" cy="307777"/>
          </a:xfrm>
          <a:prstGeom prst="roundRect">
            <a:avLst>
              <a:gd name="adj" fmla="val 50000"/>
            </a:avLst>
          </a:prstGeom>
          <a:solidFill>
            <a:srgbClr val="4CB75F"/>
          </a:solidFill>
          <a:ln>
            <a:noFill/>
          </a:ln>
        </p:spPr>
        <p:txBody>
          <a:bodyPr spcFirstLastPara="1" wrap="square" lIns="91425" tIns="45700" rIns="91425" bIns="45700" anchor="ctr" anchorCtr="0">
            <a:noAutofit/>
          </a:bodyPr>
          <a:lstStyle/>
          <a:p>
            <a:pPr algn="ctr">
              <a:buSzPts val="1400"/>
            </a:pPr>
            <a:r>
              <a:rPr lang="ja-JP" altLang="en-US" b="1">
                <a:solidFill>
                  <a:srgbClr val="FFFFFF"/>
                </a:solidFill>
                <a:latin typeface="Meiryo"/>
                <a:ea typeface="Meiryo"/>
                <a:cs typeface="Meiryo"/>
                <a:sym typeface="Meiryo"/>
              </a:rPr>
              <a:t>ポイント１：何がハラスメントにあたるのか知っておく　</a:t>
            </a:r>
            <a:endParaRPr>
              <a:solidFill>
                <a:srgbClr val="FFFFFF"/>
              </a:solidFill>
            </a:endParaRPr>
          </a:p>
        </p:txBody>
      </p:sp>
      <p:sp>
        <p:nvSpPr>
          <p:cNvPr id="552" name="Google Shape;552;p61"/>
          <p:cNvSpPr txBox="1"/>
          <p:nvPr/>
        </p:nvSpPr>
        <p:spPr>
          <a:xfrm>
            <a:off x="2955141" y="1342034"/>
            <a:ext cx="5938886" cy="1169511"/>
          </a:xfrm>
          <a:prstGeom prst="rect">
            <a:avLst/>
          </a:prstGeom>
          <a:noFill/>
          <a:ln>
            <a:noFill/>
          </a:ln>
        </p:spPr>
        <p:txBody>
          <a:bodyPr spcFirstLastPara="1" wrap="square" lIns="91425" tIns="45700" rIns="91425" bIns="45700" anchor="t" anchorCtr="0">
            <a:spAutoFit/>
          </a:bodyPr>
          <a:lstStyle/>
          <a:p>
            <a:pPr>
              <a:buSzPts val="1200"/>
            </a:pPr>
            <a:r>
              <a:rPr lang="en-US" altLang="ja-JP" b="1" dirty="0">
                <a:solidFill>
                  <a:srgbClr val="C00000"/>
                </a:solidFill>
                <a:latin typeface="Meiryo"/>
                <a:ea typeface="Meiryo"/>
                <a:cs typeface="Meiryo"/>
                <a:sym typeface="Meiryo"/>
              </a:rPr>
              <a:t>NG</a:t>
            </a:r>
            <a:r>
              <a:rPr lang="ja-JP" altLang="en-US" b="1" dirty="0">
                <a:solidFill>
                  <a:srgbClr val="C00000"/>
                </a:solidFill>
                <a:latin typeface="Meiryo"/>
                <a:ea typeface="Meiryo"/>
                <a:cs typeface="Meiryo"/>
                <a:sym typeface="Meiryo"/>
              </a:rPr>
              <a:t>　ハラスメントの例 </a:t>
            </a:r>
            <a:r>
              <a:rPr lang="en-US" altLang="ja-JP" b="1" dirty="0">
                <a:solidFill>
                  <a:srgbClr val="636366"/>
                </a:solidFill>
                <a:latin typeface="Meiryo"/>
                <a:ea typeface="Meiryo"/>
                <a:cs typeface="Meiryo"/>
                <a:sym typeface="Meiryo"/>
              </a:rPr>
              <a:t>… </a:t>
            </a:r>
            <a:r>
              <a:rPr lang="ja-JP" altLang="en-US" b="1" dirty="0">
                <a:solidFill>
                  <a:srgbClr val="636366"/>
                </a:solidFill>
                <a:latin typeface="Meiryo"/>
                <a:ea typeface="Meiryo"/>
                <a:cs typeface="Meiryo"/>
                <a:sym typeface="Meiryo"/>
              </a:rPr>
              <a:t>育業を躊躇させるような言動全てです！</a:t>
            </a:r>
            <a:endParaRPr b="1" dirty="0">
              <a:solidFill>
                <a:srgbClr val="636366"/>
              </a:solidFill>
              <a:latin typeface="Meiryo"/>
              <a:ea typeface="Meiryo"/>
              <a:cs typeface="Meiryo"/>
              <a:sym typeface="Meiryo"/>
            </a:endParaRPr>
          </a:p>
          <a:p>
            <a:pPr>
              <a:buSzPts val="1200"/>
            </a:pPr>
            <a:r>
              <a:rPr lang="ja-JP" altLang="en-US" b="1" dirty="0">
                <a:solidFill>
                  <a:srgbClr val="636366"/>
                </a:solidFill>
                <a:latin typeface="Meiryo"/>
                <a:ea typeface="Meiryo"/>
                <a:cs typeface="Meiryo"/>
                <a:sym typeface="Meiryo"/>
              </a:rPr>
              <a:t>「また育業なんだ」「育業なんて迷惑だ」「男のくせに育業なんて」</a:t>
            </a:r>
            <a:endParaRPr b="1" dirty="0">
              <a:solidFill>
                <a:srgbClr val="636366"/>
              </a:solidFill>
              <a:latin typeface="Meiryo"/>
              <a:ea typeface="Meiryo"/>
              <a:cs typeface="Meiryo"/>
              <a:sym typeface="Meiryo"/>
            </a:endParaRPr>
          </a:p>
          <a:p>
            <a:pPr>
              <a:buSzPts val="1200"/>
            </a:pPr>
            <a:r>
              <a:rPr lang="ja-JP" altLang="en-US" b="1" dirty="0">
                <a:solidFill>
                  <a:srgbClr val="636366"/>
                </a:solidFill>
                <a:latin typeface="Meiryo"/>
                <a:ea typeface="Meiryo"/>
                <a:cs typeface="Meiryo"/>
                <a:sym typeface="Meiryo"/>
              </a:rPr>
              <a:t>「今どきの人は</a:t>
            </a:r>
            <a:r>
              <a:rPr lang="en-US" altLang="ja-JP" b="1" dirty="0">
                <a:solidFill>
                  <a:srgbClr val="636366"/>
                </a:solidFill>
                <a:latin typeface="Meiryo"/>
                <a:ea typeface="Meiryo"/>
                <a:cs typeface="Meiryo"/>
                <a:sym typeface="Meiryo"/>
              </a:rPr>
              <a:t>…</a:t>
            </a:r>
            <a:r>
              <a:rPr lang="ja-JP" altLang="en-US" b="1" dirty="0">
                <a:solidFill>
                  <a:srgbClr val="636366"/>
                </a:solidFill>
                <a:latin typeface="Meiryo"/>
                <a:ea typeface="Meiryo"/>
                <a:cs typeface="Meiryo"/>
                <a:sym typeface="Meiryo"/>
              </a:rPr>
              <a:t>」</a:t>
            </a:r>
            <a:endParaRPr dirty="0"/>
          </a:p>
          <a:p>
            <a:pPr>
              <a:buSzPts val="1200"/>
            </a:pPr>
            <a:r>
              <a:rPr lang="ja-JP" altLang="en-US" b="1" dirty="0">
                <a:solidFill>
                  <a:srgbClr val="636366"/>
                </a:solidFill>
                <a:latin typeface="Meiryo"/>
                <a:ea typeface="Meiryo"/>
                <a:cs typeface="Meiryo"/>
                <a:sym typeface="Meiryo"/>
              </a:rPr>
              <a:t>「育業をする人に重要な仕事は任せられない」</a:t>
            </a:r>
            <a:endParaRPr b="1" dirty="0">
              <a:solidFill>
                <a:srgbClr val="636366"/>
              </a:solidFill>
              <a:latin typeface="Meiryo"/>
              <a:ea typeface="Meiryo"/>
              <a:cs typeface="Meiryo"/>
              <a:sym typeface="Meiryo"/>
            </a:endParaRPr>
          </a:p>
          <a:p>
            <a:pPr>
              <a:buSzPts val="1200"/>
            </a:pPr>
            <a:r>
              <a:rPr lang="ja-JP" altLang="en-US" b="1" dirty="0">
                <a:solidFill>
                  <a:srgbClr val="636366"/>
                </a:solidFill>
                <a:latin typeface="Meiryo"/>
                <a:ea typeface="Meiryo"/>
                <a:cs typeface="Meiryo"/>
                <a:sym typeface="Meiryo"/>
              </a:rPr>
              <a:t>「育業するなら担当を変えてほしい」</a:t>
            </a:r>
            <a:endParaRPr dirty="0"/>
          </a:p>
        </p:txBody>
      </p:sp>
      <p:sp>
        <p:nvSpPr>
          <p:cNvPr id="553" name="Google Shape;553;p61"/>
          <p:cNvSpPr txBox="1"/>
          <p:nvPr/>
        </p:nvSpPr>
        <p:spPr>
          <a:xfrm>
            <a:off x="2918128" y="2807429"/>
            <a:ext cx="5872898" cy="1384954"/>
          </a:xfrm>
          <a:prstGeom prst="rect">
            <a:avLst/>
          </a:prstGeom>
          <a:noFill/>
          <a:ln>
            <a:noFill/>
          </a:ln>
        </p:spPr>
        <p:txBody>
          <a:bodyPr spcFirstLastPara="1" wrap="square" lIns="91425" tIns="45700" rIns="91425" bIns="45700" anchor="t" anchorCtr="0">
            <a:spAutoFit/>
          </a:bodyPr>
          <a:lstStyle/>
          <a:p>
            <a:pPr>
              <a:buSzPts val="1200"/>
            </a:pPr>
            <a:r>
              <a:rPr lang="ja-JP" altLang="en-US" b="1" dirty="0">
                <a:solidFill>
                  <a:srgbClr val="636366"/>
                </a:solidFill>
                <a:latin typeface="Meiryo"/>
                <a:ea typeface="Meiryo"/>
                <a:cs typeface="Meiryo"/>
                <a:sym typeface="Meiryo"/>
              </a:rPr>
              <a:t>・自分がハラスメントをしない</a:t>
            </a:r>
            <a:endParaRPr b="1" dirty="0">
              <a:solidFill>
                <a:srgbClr val="636366"/>
              </a:solidFill>
              <a:latin typeface="Meiryo"/>
              <a:ea typeface="Meiryo"/>
              <a:cs typeface="Meiryo"/>
              <a:sym typeface="Meiryo"/>
            </a:endParaRPr>
          </a:p>
          <a:p>
            <a:pPr>
              <a:buSzPts val="1200"/>
            </a:pPr>
            <a:r>
              <a:rPr lang="ja-JP" altLang="en-US" b="1" dirty="0">
                <a:solidFill>
                  <a:srgbClr val="636366"/>
                </a:solidFill>
                <a:latin typeface="Meiryo"/>
                <a:ea typeface="Meiryo"/>
                <a:cs typeface="Meiryo"/>
                <a:sym typeface="Meiryo"/>
              </a:rPr>
              <a:t>・ハラスメントを見聞きしたら放置しない</a:t>
            </a:r>
            <a:endParaRPr b="1" dirty="0">
              <a:solidFill>
                <a:srgbClr val="636366"/>
              </a:solidFill>
              <a:latin typeface="Meiryo"/>
              <a:ea typeface="Meiryo"/>
              <a:cs typeface="Meiryo"/>
              <a:sym typeface="Meiryo"/>
            </a:endParaRPr>
          </a:p>
          <a:p>
            <a:pPr>
              <a:buSzPts val="1200"/>
            </a:pPr>
            <a:r>
              <a:rPr lang="ja-JP" altLang="en-US" b="1" dirty="0">
                <a:solidFill>
                  <a:srgbClr val="636366"/>
                </a:solidFill>
                <a:latin typeface="Meiryo"/>
                <a:ea typeface="Meiryo"/>
                <a:cs typeface="Meiryo"/>
                <a:sym typeface="Meiryo"/>
              </a:rPr>
              <a:t>・相談があったら門前払いしない</a:t>
            </a:r>
            <a:endParaRPr b="1" dirty="0">
              <a:solidFill>
                <a:srgbClr val="636366"/>
              </a:solidFill>
              <a:latin typeface="Meiryo"/>
              <a:ea typeface="Meiryo"/>
              <a:cs typeface="Meiryo"/>
              <a:sym typeface="Meiryo"/>
            </a:endParaRPr>
          </a:p>
          <a:p>
            <a:pPr>
              <a:buSzPts val="1200"/>
            </a:pPr>
            <a:r>
              <a:rPr lang="en-US" altLang="ja-JP" b="1" dirty="0">
                <a:solidFill>
                  <a:srgbClr val="C00000"/>
                </a:solidFill>
                <a:latin typeface="Meiryo"/>
                <a:ea typeface="Meiryo"/>
                <a:cs typeface="Meiryo"/>
                <a:sym typeface="Meiryo"/>
              </a:rPr>
              <a:t>NG</a:t>
            </a:r>
            <a:r>
              <a:rPr lang="ja-JP" altLang="en-US" b="1" dirty="0">
                <a:solidFill>
                  <a:srgbClr val="C00000"/>
                </a:solidFill>
                <a:latin typeface="Meiryo"/>
                <a:ea typeface="Meiryo"/>
                <a:cs typeface="Meiryo"/>
                <a:sym typeface="Meiryo"/>
              </a:rPr>
              <a:t>例　</a:t>
            </a:r>
            <a:endParaRPr b="1" dirty="0">
              <a:solidFill>
                <a:srgbClr val="C00000"/>
              </a:solidFill>
              <a:latin typeface="Meiryo"/>
              <a:ea typeface="Meiryo"/>
              <a:cs typeface="Meiryo"/>
              <a:sym typeface="Meiryo"/>
            </a:endParaRPr>
          </a:p>
          <a:p>
            <a:pPr>
              <a:buSzPts val="1200"/>
            </a:pPr>
            <a:r>
              <a:rPr lang="ja-JP" altLang="en-US" b="1" dirty="0">
                <a:solidFill>
                  <a:srgbClr val="636366"/>
                </a:solidFill>
                <a:latin typeface="Meiryo"/>
                <a:ea typeface="Meiryo"/>
                <a:cs typeface="Meiryo"/>
                <a:sym typeface="Meiryo"/>
              </a:rPr>
              <a:t>「悪気は無いと思う」「あなたの言い方もよくない」</a:t>
            </a:r>
            <a:endParaRPr b="1" dirty="0">
              <a:solidFill>
                <a:srgbClr val="636366"/>
              </a:solidFill>
              <a:latin typeface="Meiryo"/>
              <a:ea typeface="Meiryo"/>
              <a:cs typeface="Meiryo"/>
              <a:sym typeface="Meiryo"/>
            </a:endParaRPr>
          </a:p>
          <a:p>
            <a:pPr>
              <a:buSzPts val="1200"/>
            </a:pPr>
            <a:r>
              <a:rPr lang="ja-JP" altLang="en-US" b="1" dirty="0">
                <a:solidFill>
                  <a:srgbClr val="636366"/>
                </a:solidFill>
                <a:latin typeface="Meiryo"/>
                <a:ea typeface="Meiryo"/>
                <a:cs typeface="Meiryo"/>
                <a:sym typeface="Meiryo"/>
              </a:rPr>
              <a:t>「権利ばかり主張しないで」</a:t>
            </a:r>
            <a:endParaRPr dirty="0"/>
          </a:p>
        </p:txBody>
      </p:sp>
      <p:sp>
        <p:nvSpPr>
          <p:cNvPr id="554" name="Google Shape;554;p61"/>
          <p:cNvSpPr/>
          <p:nvPr/>
        </p:nvSpPr>
        <p:spPr>
          <a:xfrm>
            <a:off x="2740132" y="2478982"/>
            <a:ext cx="6228890" cy="307777"/>
          </a:xfrm>
          <a:prstGeom prst="roundRect">
            <a:avLst>
              <a:gd name="adj" fmla="val 50000"/>
            </a:avLst>
          </a:prstGeom>
          <a:solidFill>
            <a:srgbClr val="4CB75F"/>
          </a:solidFill>
          <a:ln>
            <a:noFill/>
          </a:ln>
        </p:spPr>
        <p:txBody>
          <a:bodyPr spcFirstLastPara="1" wrap="square" lIns="91425" tIns="45700" rIns="91425" bIns="45700" anchor="ctr" anchorCtr="0">
            <a:noAutofit/>
          </a:bodyPr>
          <a:lstStyle/>
          <a:p>
            <a:pPr algn="ctr">
              <a:buSzPts val="1400"/>
            </a:pPr>
            <a:r>
              <a:rPr lang="ja-JP" altLang="en-US" b="1">
                <a:solidFill>
                  <a:srgbClr val="FFFFFF"/>
                </a:solidFill>
                <a:latin typeface="Meiryo"/>
                <a:ea typeface="Meiryo"/>
                <a:cs typeface="Meiryo"/>
                <a:sym typeface="Meiryo"/>
              </a:rPr>
              <a:t>ポイント２：管理職としてすべきこと</a:t>
            </a:r>
            <a:endParaRPr>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4"/>
          <p:cNvSpPr txBox="1"/>
          <p:nvPr/>
        </p:nvSpPr>
        <p:spPr>
          <a:xfrm>
            <a:off x="198000" y="223200"/>
            <a:ext cx="7350600" cy="461624"/>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2-4-1</a:t>
            </a:r>
            <a:r>
              <a:rPr lang="ja-JP" altLang="en-US" sz="2400" b="1" dirty="0">
                <a:solidFill>
                  <a:srgbClr val="636366"/>
                </a:solidFill>
                <a:latin typeface="Meiryo"/>
                <a:ea typeface="Meiryo"/>
                <a:cs typeface="Meiryo"/>
                <a:sym typeface="Meiryo"/>
              </a:rPr>
              <a:t>　育業のリアル</a:t>
            </a:r>
            <a:endParaRPr sz="2400" b="1" dirty="0">
              <a:solidFill>
                <a:srgbClr val="636366"/>
              </a:solidFill>
              <a:latin typeface="Meiryo"/>
              <a:ea typeface="Meiryo"/>
              <a:cs typeface="Meiryo"/>
              <a:sym typeface="Meiryo"/>
            </a:endParaRPr>
          </a:p>
        </p:txBody>
      </p:sp>
      <p:graphicFrame>
        <p:nvGraphicFramePr>
          <p:cNvPr id="355" name="Google Shape;355;p24"/>
          <p:cNvGraphicFramePr/>
          <p:nvPr>
            <p:extLst>
              <p:ext uri="{D42A27DB-BD31-4B8C-83A1-F6EECF244321}">
                <p14:modId xmlns:p14="http://schemas.microsoft.com/office/powerpoint/2010/main" val="2684443457"/>
              </p:ext>
            </p:extLst>
          </p:nvPr>
        </p:nvGraphicFramePr>
        <p:xfrm>
          <a:off x="148989" y="1283525"/>
          <a:ext cx="8856000" cy="5034617"/>
        </p:xfrm>
        <a:graphic>
          <a:graphicData uri="http://schemas.openxmlformats.org/drawingml/2006/table">
            <a:tbl>
              <a:tblPr>
                <a:noFill/>
              </a:tblPr>
              <a:tblGrid>
                <a:gridCol w="1944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tblGrid>
              <a:tr h="565071">
                <a:tc>
                  <a:txBody>
                    <a:bodyPr/>
                    <a:lstStyle/>
                    <a:p>
                      <a:pPr marL="0" marR="0" lvl="0" indent="0" algn="ctr" rtl="0">
                        <a:lnSpc>
                          <a:spcPct val="110000"/>
                        </a:lnSpc>
                        <a:spcBef>
                          <a:spcPts val="0"/>
                        </a:spcBef>
                        <a:spcAft>
                          <a:spcPts val="0"/>
                        </a:spcAft>
                        <a:buClr>
                          <a:srgbClr val="000000"/>
                        </a:buClr>
                        <a:buSzPts val="1600"/>
                        <a:buFont typeface="Arial"/>
                        <a:buNone/>
                      </a:pPr>
                      <a:endParaRPr sz="1600" b="1" u="none" strike="noStrike" cap="none" dirty="0">
                        <a:solidFill>
                          <a:srgbClr val="636366"/>
                        </a:solidFill>
                        <a:latin typeface="Meiryo"/>
                        <a:ea typeface="Meiryo"/>
                        <a:cs typeface="Meiryo"/>
                        <a:sym typeface="Meiryo"/>
                      </a:endParaRPr>
                    </a:p>
                  </a:txBody>
                  <a:tcPr marL="84400" marR="84400" marT="33225" marB="33225" anchor="ctr">
                    <a:solidFill>
                      <a:srgbClr val="E1EFD8"/>
                    </a:solidFill>
                  </a:tcPr>
                </a:tc>
                <a:tc>
                  <a:txBody>
                    <a:bodyPr/>
                    <a:lstStyle/>
                    <a:p>
                      <a:pPr marL="0" marR="0" lvl="0" indent="0" algn="ctr" rtl="0">
                        <a:lnSpc>
                          <a:spcPct val="110000"/>
                        </a:lnSpc>
                        <a:spcBef>
                          <a:spcPts val="0"/>
                        </a:spcBef>
                        <a:spcAft>
                          <a:spcPts val="0"/>
                        </a:spcAft>
                        <a:buClr>
                          <a:srgbClr val="636366"/>
                        </a:buClr>
                        <a:buSzPts val="1600"/>
                        <a:buFont typeface="Arial"/>
                        <a:buNone/>
                      </a:pPr>
                      <a:r>
                        <a:rPr lang="ja-JP" sz="1600" b="1" u="none" strike="noStrike" cap="none" dirty="0">
                          <a:solidFill>
                            <a:srgbClr val="636366"/>
                          </a:solidFill>
                          <a:latin typeface="Meiryo"/>
                          <a:ea typeface="Meiryo"/>
                          <a:cs typeface="Meiryo"/>
                          <a:sym typeface="Meiryo"/>
                        </a:rPr>
                        <a:t>産後パパ育休</a:t>
                      </a:r>
                      <a:endParaRPr sz="1600" b="1" u="none" strike="noStrike" cap="none" dirty="0">
                        <a:solidFill>
                          <a:srgbClr val="636366"/>
                        </a:solidFill>
                        <a:latin typeface="Meiryo"/>
                        <a:ea typeface="Meiryo"/>
                        <a:cs typeface="Meiryo"/>
                        <a:sym typeface="Meiryo"/>
                      </a:endParaRPr>
                    </a:p>
                  </a:txBody>
                  <a:tcPr marL="84400" marR="84400" marT="33225" marB="33225" anchor="ctr">
                    <a:solidFill>
                      <a:srgbClr val="E1EFD8"/>
                    </a:solidFill>
                  </a:tcPr>
                </a:tc>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育児休業</a:t>
                      </a:r>
                      <a:endParaRPr sz="1400" u="none" strike="noStrike" cap="none" dirty="0">
                        <a:latin typeface="Meiryo"/>
                        <a:ea typeface="Meiryo"/>
                        <a:cs typeface="Meiryo"/>
                        <a:sym typeface="Meiryo"/>
                      </a:endParaRPr>
                    </a:p>
                  </a:txBody>
                  <a:tcPr marL="84400" marR="84400" marT="33225" marB="33225" anchor="ctr">
                    <a:solidFill>
                      <a:srgbClr val="E1EFD8"/>
                    </a:solidFill>
                  </a:tcPr>
                </a:tc>
                <a:extLst>
                  <a:ext uri="{0D108BD9-81ED-4DB2-BD59-A6C34878D82A}">
                    <a16:rowId xmlns:a16="http://schemas.microsoft.com/office/drawing/2014/main" val="10000"/>
                  </a:ext>
                </a:extLst>
              </a:tr>
              <a:tr h="774112">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対象期間</a:t>
                      </a:r>
                      <a:endParaRPr sz="1600" b="1" u="none" strike="noStrike" cap="none" dirty="0">
                        <a:solidFill>
                          <a:srgbClr val="636366"/>
                        </a:solidFill>
                        <a:latin typeface="Meiryo"/>
                        <a:ea typeface="Meiryo"/>
                        <a:cs typeface="Meiryo"/>
                        <a:sym typeface="Meiryo"/>
                      </a:endParaRPr>
                    </a:p>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取得可能日数</a:t>
                      </a:r>
                      <a:endParaRPr sz="1400" u="none" strike="noStrike" cap="none" dirty="0">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子の出生後８週間以内に</a:t>
                      </a:r>
                      <a:endParaRPr sz="1600" b="1" u="none" strike="noStrike" cap="none" dirty="0">
                        <a:solidFill>
                          <a:srgbClr val="636366"/>
                        </a:solidFill>
                        <a:latin typeface="Meiryo"/>
                        <a:ea typeface="Meiryo"/>
                        <a:cs typeface="Meiryo"/>
                        <a:sym typeface="Meiryo"/>
                      </a:endParaRPr>
                    </a:p>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４週間まで取得可能</a:t>
                      </a:r>
                      <a:endParaRPr sz="1600" b="1" u="none" strike="noStrike" cap="none" dirty="0">
                        <a:solidFill>
                          <a:srgbClr val="636366"/>
                        </a:solidFill>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原則子が１歳（最長２歳）まで</a:t>
                      </a:r>
                      <a:endParaRPr sz="1400" u="none" strike="noStrike" cap="none" dirty="0">
                        <a:latin typeface="Meiryo"/>
                        <a:ea typeface="Meiryo"/>
                        <a:cs typeface="Meiryo"/>
                        <a:sym typeface="Meiryo"/>
                      </a:endParaRPr>
                    </a:p>
                  </a:txBody>
                  <a:tcPr marL="84400" marR="84400" marT="42200" marB="42200" anchor="ctr"/>
                </a:tc>
                <a:extLst>
                  <a:ext uri="{0D108BD9-81ED-4DB2-BD59-A6C34878D82A}">
                    <a16:rowId xmlns:a16="http://schemas.microsoft.com/office/drawing/2014/main" val="10001"/>
                  </a:ext>
                </a:extLst>
              </a:tr>
              <a:tr h="632697">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申出期限</a:t>
                      </a:r>
                      <a:endParaRPr sz="1600" b="1" u="none" strike="noStrike" cap="none">
                        <a:solidFill>
                          <a:srgbClr val="636366"/>
                        </a:solidFill>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原則休業の２週間前まで</a:t>
                      </a:r>
                      <a:endParaRPr sz="1600" b="1" u="none" strike="noStrike" cap="none" dirty="0">
                        <a:solidFill>
                          <a:srgbClr val="636366"/>
                        </a:solidFill>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原則１か月前まで</a:t>
                      </a:r>
                      <a:endParaRPr sz="1600" b="1" u="none" strike="noStrike" cap="none" dirty="0">
                        <a:solidFill>
                          <a:srgbClr val="636366"/>
                        </a:solidFill>
                        <a:latin typeface="Meiryo"/>
                        <a:ea typeface="Meiryo"/>
                        <a:cs typeface="Meiryo"/>
                        <a:sym typeface="Meiryo"/>
                      </a:endParaRPr>
                    </a:p>
                  </a:txBody>
                  <a:tcPr marL="84400" marR="84400" marT="42200" marB="42200" anchor="ctr"/>
                </a:tc>
                <a:extLst>
                  <a:ext uri="{0D108BD9-81ED-4DB2-BD59-A6C34878D82A}">
                    <a16:rowId xmlns:a16="http://schemas.microsoft.com/office/drawing/2014/main" val="10002"/>
                  </a:ext>
                </a:extLst>
              </a:tr>
              <a:tr h="866659">
                <a:tc>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a:solidFill>
                            <a:srgbClr val="636366"/>
                          </a:solidFill>
                          <a:latin typeface="Meiryo"/>
                          <a:ea typeface="Meiryo"/>
                          <a:cs typeface="Meiryo"/>
                          <a:sym typeface="Meiryo"/>
                        </a:rPr>
                        <a:t>分割取得</a:t>
                      </a:r>
                      <a:endParaRPr sz="1600" b="1" u="none" strike="noStrike" cap="none">
                        <a:solidFill>
                          <a:srgbClr val="636366"/>
                        </a:solidFill>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636366"/>
                        </a:buClr>
                        <a:buSzPts val="1600"/>
                        <a:buFont typeface="Arial"/>
                        <a:buNone/>
                      </a:pPr>
                      <a:r>
                        <a:rPr lang="ja-JP" sz="1600" b="1" u="none" strike="noStrike" cap="none">
                          <a:solidFill>
                            <a:srgbClr val="636366"/>
                          </a:solidFill>
                          <a:latin typeface="Meiryo"/>
                          <a:ea typeface="Meiryo"/>
                          <a:cs typeface="Meiryo"/>
                          <a:sym typeface="Meiryo"/>
                        </a:rPr>
                        <a:t>分割して２回取得可能</a:t>
                      </a:r>
                      <a:endParaRPr sz="1600" b="1" u="none" strike="noStrike" cap="none">
                        <a:solidFill>
                          <a:srgbClr val="636366"/>
                        </a:solidFill>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636366"/>
                        </a:buClr>
                        <a:buSzPts val="1600"/>
                        <a:buFont typeface="Arial"/>
                        <a:buNone/>
                      </a:pPr>
                      <a:r>
                        <a:rPr lang="ja-JP" sz="1600" b="1" u="none" strike="noStrike" cap="none" dirty="0">
                          <a:solidFill>
                            <a:srgbClr val="636366"/>
                          </a:solidFill>
                          <a:latin typeface="Meiryo"/>
                          <a:ea typeface="Meiryo"/>
                          <a:cs typeface="Meiryo"/>
                          <a:sym typeface="Meiryo"/>
                        </a:rPr>
                        <a:t>分割して２回取得可能</a:t>
                      </a:r>
                      <a:endParaRPr sz="1600" b="1" u="none" strike="noStrike" cap="none" dirty="0">
                        <a:solidFill>
                          <a:srgbClr val="636366"/>
                        </a:solidFill>
                        <a:latin typeface="Meiryo"/>
                        <a:ea typeface="Meiryo"/>
                        <a:cs typeface="Meiryo"/>
                        <a:sym typeface="Meiryo"/>
                      </a:endParaRPr>
                    </a:p>
                  </a:txBody>
                  <a:tcPr marL="84400" marR="84400" marT="42200" marB="42200" anchor="ctr"/>
                </a:tc>
                <a:extLst>
                  <a:ext uri="{0D108BD9-81ED-4DB2-BD59-A6C34878D82A}">
                    <a16:rowId xmlns:a16="http://schemas.microsoft.com/office/drawing/2014/main" val="10003"/>
                  </a:ext>
                </a:extLst>
              </a:tr>
              <a:tr h="1098039">
                <a:tc rowSpan="2">
                  <a:txBody>
                    <a:bodyPr/>
                    <a:lstStyle/>
                    <a:p>
                      <a:pPr marL="0" marR="0" lvl="0" indent="0" algn="ctr" rtl="0">
                        <a:lnSpc>
                          <a:spcPct val="110000"/>
                        </a:lnSpc>
                        <a:spcBef>
                          <a:spcPts val="0"/>
                        </a:spcBef>
                        <a:spcAft>
                          <a:spcPts val="0"/>
                        </a:spcAft>
                        <a:buClr>
                          <a:srgbClr val="000000"/>
                        </a:buClr>
                        <a:buSzPts val="1600"/>
                        <a:buFont typeface="Arial"/>
                        <a:buNone/>
                      </a:pPr>
                      <a:r>
                        <a:rPr lang="ja-JP" sz="1600" b="1" u="none" strike="noStrike" cap="none" dirty="0">
                          <a:solidFill>
                            <a:srgbClr val="636366"/>
                          </a:solidFill>
                          <a:latin typeface="Meiryo"/>
                          <a:ea typeface="Meiryo"/>
                          <a:cs typeface="Meiryo"/>
                          <a:sym typeface="Meiryo"/>
                        </a:rPr>
                        <a:t>休業中の就業</a:t>
                      </a:r>
                      <a:endParaRPr sz="1600" b="1" u="none" strike="noStrike" cap="none" dirty="0">
                        <a:solidFill>
                          <a:srgbClr val="636366"/>
                        </a:solidFill>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636366"/>
                        </a:buClr>
                        <a:buSzPts val="1600"/>
                        <a:buFont typeface="Arial"/>
                        <a:buNone/>
                      </a:pPr>
                      <a:r>
                        <a:rPr lang="ja-JP" sz="1600" b="1" u="none" strike="noStrike" cap="none" dirty="0">
                          <a:solidFill>
                            <a:srgbClr val="636366"/>
                          </a:solidFill>
                          <a:latin typeface="Meiryo"/>
                          <a:ea typeface="Meiryo"/>
                          <a:cs typeface="Meiryo"/>
                          <a:sym typeface="Meiryo"/>
                        </a:rPr>
                        <a:t>労使協定を締結している場合に限り、</a:t>
                      </a:r>
                      <a:endParaRPr sz="1600" b="1" u="none" strike="noStrike" cap="none" dirty="0">
                        <a:solidFill>
                          <a:srgbClr val="636366"/>
                        </a:solidFill>
                        <a:latin typeface="Meiryo"/>
                        <a:ea typeface="Meiryo"/>
                        <a:cs typeface="Meiryo"/>
                        <a:sym typeface="Meiryo"/>
                      </a:endParaRPr>
                    </a:p>
                    <a:p>
                      <a:pPr marL="0" marR="0" lvl="0" indent="0" algn="ctr" rtl="0">
                        <a:lnSpc>
                          <a:spcPct val="110000"/>
                        </a:lnSpc>
                        <a:spcBef>
                          <a:spcPts val="0"/>
                        </a:spcBef>
                        <a:spcAft>
                          <a:spcPts val="0"/>
                        </a:spcAft>
                        <a:buClr>
                          <a:srgbClr val="636366"/>
                        </a:buClr>
                        <a:buSzPts val="1600"/>
                        <a:buFont typeface="Arial"/>
                        <a:buNone/>
                      </a:pPr>
                      <a:r>
                        <a:rPr lang="ja-JP" sz="1600" b="1" u="none" strike="noStrike" cap="none" dirty="0">
                          <a:solidFill>
                            <a:srgbClr val="636366"/>
                          </a:solidFill>
                          <a:latin typeface="Meiryo"/>
                          <a:ea typeface="Meiryo"/>
                          <a:cs typeface="Meiryo"/>
                          <a:sym typeface="Meiryo"/>
                        </a:rPr>
                        <a:t>労働者が合意した範囲で</a:t>
                      </a:r>
                      <a:endParaRPr sz="1600" b="1" u="none" strike="noStrike" cap="none" dirty="0">
                        <a:solidFill>
                          <a:srgbClr val="636366"/>
                        </a:solidFill>
                        <a:latin typeface="Meiryo"/>
                        <a:ea typeface="Meiryo"/>
                        <a:cs typeface="Meiryo"/>
                        <a:sym typeface="Meiryo"/>
                      </a:endParaRPr>
                    </a:p>
                    <a:p>
                      <a:pPr marL="0" marR="0" lvl="0" indent="0" algn="ctr" rtl="0">
                        <a:lnSpc>
                          <a:spcPct val="110000"/>
                        </a:lnSpc>
                        <a:spcBef>
                          <a:spcPts val="0"/>
                        </a:spcBef>
                        <a:spcAft>
                          <a:spcPts val="0"/>
                        </a:spcAft>
                        <a:buClr>
                          <a:srgbClr val="636366"/>
                        </a:buClr>
                        <a:buSzPts val="1600"/>
                        <a:buFont typeface="Arial"/>
                        <a:buNone/>
                      </a:pPr>
                      <a:r>
                        <a:rPr lang="ja-JP" sz="1600" b="1" u="none" strike="noStrike" cap="none" dirty="0">
                          <a:solidFill>
                            <a:srgbClr val="636366"/>
                          </a:solidFill>
                          <a:latin typeface="Meiryo"/>
                          <a:ea typeface="Meiryo"/>
                          <a:cs typeface="Meiryo"/>
                          <a:sym typeface="Meiryo"/>
                        </a:rPr>
                        <a:t>休業中に就業することが可能</a:t>
                      </a:r>
                      <a:endParaRPr sz="1600" b="1" u="none" strike="noStrike" cap="none" dirty="0">
                        <a:solidFill>
                          <a:srgbClr val="636366"/>
                        </a:solidFill>
                        <a:latin typeface="Meiryo"/>
                        <a:ea typeface="Meiryo"/>
                        <a:cs typeface="Meiryo"/>
                        <a:sym typeface="Meiryo"/>
                      </a:endParaRPr>
                    </a:p>
                  </a:txBody>
                  <a:tcPr marL="84400" marR="84400" marT="42200" marB="42200" anchor="ctr"/>
                </a:tc>
                <a:tc>
                  <a:txBody>
                    <a:bodyPr/>
                    <a:lstStyle/>
                    <a:p>
                      <a:pPr marL="0" marR="0" lvl="0" indent="0" algn="ctr" rtl="0">
                        <a:lnSpc>
                          <a:spcPct val="110000"/>
                        </a:lnSpc>
                        <a:spcBef>
                          <a:spcPts val="0"/>
                        </a:spcBef>
                        <a:spcAft>
                          <a:spcPts val="0"/>
                        </a:spcAft>
                        <a:buClr>
                          <a:srgbClr val="636366"/>
                        </a:buClr>
                        <a:buSzPts val="1600"/>
                        <a:buFont typeface="Arial"/>
                        <a:buNone/>
                      </a:pPr>
                      <a:r>
                        <a:rPr lang="ja-JP" sz="1600" b="1" u="none" strike="noStrike" cap="none" dirty="0">
                          <a:solidFill>
                            <a:srgbClr val="636366"/>
                          </a:solidFill>
                          <a:latin typeface="Meiryo"/>
                          <a:ea typeface="Meiryo"/>
                          <a:cs typeface="Meiryo"/>
                          <a:sym typeface="Meiryo"/>
                        </a:rPr>
                        <a:t>原則就業不可</a:t>
                      </a:r>
                      <a:endParaRPr sz="1400" u="none" strike="noStrike" cap="none" dirty="0">
                        <a:latin typeface="Meiryo"/>
                        <a:ea typeface="Meiryo"/>
                        <a:cs typeface="Meiryo"/>
                        <a:sym typeface="Meiryo"/>
                      </a:endParaRPr>
                    </a:p>
                  </a:txBody>
                  <a:tcPr marL="84400" marR="84400" marT="42200" marB="42200" anchor="ctr"/>
                </a:tc>
                <a:extLst>
                  <a:ext uri="{0D108BD9-81ED-4DB2-BD59-A6C34878D82A}">
                    <a16:rowId xmlns:a16="http://schemas.microsoft.com/office/drawing/2014/main" val="10004"/>
                  </a:ext>
                </a:extLst>
              </a:tr>
              <a:tr h="1098039">
                <a:tc vMerge="1">
                  <a:txBody>
                    <a:bodyPr/>
                    <a:lstStyle/>
                    <a:p>
                      <a:pPr marL="0" marR="0" lvl="0" indent="0" algn="ctr" rtl="0">
                        <a:lnSpc>
                          <a:spcPct val="110000"/>
                        </a:lnSpc>
                        <a:spcBef>
                          <a:spcPts val="0"/>
                        </a:spcBef>
                        <a:spcAft>
                          <a:spcPts val="0"/>
                        </a:spcAft>
                        <a:buClr>
                          <a:srgbClr val="000000"/>
                        </a:buClr>
                        <a:buSzPts val="1600"/>
                        <a:buFont typeface="Arial"/>
                        <a:buNone/>
                      </a:pPr>
                      <a:endParaRPr sz="1600" b="1" u="none" strike="noStrike" cap="none" dirty="0">
                        <a:solidFill>
                          <a:srgbClr val="636366"/>
                        </a:solidFill>
                        <a:latin typeface="Meiryo"/>
                        <a:ea typeface="Meiryo"/>
                        <a:cs typeface="Meiryo"/>
                        <a:sym typeface="Meiryo"/>
                      </a:endParaRPr>
                    </a:p>
                  </a:txBody>
                  <a:tcPr marL="84400" marR="84400" marT="42200" marB="42200" anchor="ctr"/>
                </a:tc>
                <a:tc gridSpan="2">
                  <a:txBody>
                    <a:bodyPr/>
                    <a:lstStyle/>
                    <a:p>
                      <a:pPr marL="0" marR="0" lvl="0" indent="0" algn="ctr" rtl="0">
                        <a:lnSpc>
                          <a:spcPct val="110000"/>
                        </a:lnSpc>
                        <a:spcBef>
                          <a:spcPts val="0"/>
                        </a:spcBef>
                        <a:spcAft>
                          <a:spcPts val="0"/>
                        </a:spcAft>
                        <a:buClr>
                          <a:srgbClr val="636366"/>
                        </a:buClr>
                        <a:buSzPts val="1600"/>
                        <a:buFont typeface="Arial"/>
                        <a:buNone/>
                      </a:pPr>
                      <a:endParaRPr sz="1600" b="1" u="none" strike="noStrike" cap="none" dirty="0">
                        <a:solidFill>
                          <a:srgbClr val="636366"/>
                        </a:solidFill>
                        <a:latin typeface="Meiryo"/>
                        <a:ea typeface="Meiryo"/>
                        <a:cs typeface="Meiryo"/>
                        <a:sym typeface="Meiryo"/>
                      </a:endParaRPr>
                    </a:p>
                  </a:txBody>
                  <a:tcPr marL="84400" marR="84400" marT="42200" marB="42200" anchor="ctr"/>
                </a:tc>
                <a:tc hMerge="1">
                  <a:txBody>
                    <a:bodyPr/>
                    <a:lstStyle/>
                    <a:p>
                      <a:pPr marL="0" marR="0" lvl="0" indent="0" algn="ctr" rtl="0">
                        <a:lnSpc>
                          <a:spcPct val="110000"/>
                        </a:lnSpc>
                        <a:spcBef>
                          <a:spcPts val="0"/>
                        </a:spcBef>
                        <a:spcAft>
                          <a:spcPts val="0"/>
                        </a:spcAft>
                        <a:buClr>
                          <a:srgbClr val="636366"/>
                        </a:buClr>
                        <a:buSzPts val="1600"/>
                        <a:buFont typeface="Arial"/>
                        <a:buNone/>
                      </a:pPr>
                      <a:endParaRPr sz="1400" u="none" strike="noStrike" cap="none" dirty="0">
                        <a:latin typeface="Meiryo"/>
                        <a:ea typeface="Meiryo"/>
                        <a:cs typeface="Meiryo"/>
                        <a:sym typeface="Meiryo"/>
                      </a:endParaRPr>
                    </a:p>
                  </a:txBody>
                  <a:tcPr marL="84400" marR="84400" marT="42200" marB="42200" anchor="ctr"/>
                </a:tc>
                <a:extLst>
                  <a:ext uri="{0D108BD9-81ED-4DB2-BD59-A6C34878D82A}">
                    <a16:rowId xmlns:a16="http://schemas.microsoft.com/office/drawing/2014/main" val="1060512675"/>
                  </a:ext>
                </a:extLst>
              </a:tr>
            </a:tbl>
          </a:graphicData>
        </a:graphic>
      </p:graphicFrame>
      <p:sp>
        <p:nvSpPr>
          <p:cNvPr id="356" name="Google Shape;356;p24"/>
          <p:cNvSpPr txBox="1"/>
          <p:nvPr/>
        </p:nvSpPr>
        <p:spPr>
          <a:xfrm>
            <a:off x="3635903" y="223200"/>
            <a:ext cx="2164007" cy="461624"/>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制度の確認</a:t>
            </a:r>
            <a:endParaRPr sz="2400" dirty="0">
              <a:solidFill>
                <a:srgbClr val="636366"/>
              </a:solidFill>
              <a:latin typeface="Meiryo"/>
              <a:ea typeface="Meiryo"/>
              <a:cs typeface="Meiryo"/>
              <a:sym typeface="Meiryo"/>
            </a:endParaRPr>
          </a:p>
        </p:txBody>
      </p:sp>
      <p:pic>
        <p:nvPicPr>
          <p:cNvPr id="8" name="図 7">
            <a:extLst>
              <a:ext uri="{FF2B5EF4-FFF2-40B4-BE49-F238E27FC236}">
                <a16:creationId xmlns:a16="http://schemas.microsoft.com/office/drawing/2014/main" id="{949C566F-6823-38B6-6251-6F8D2F2D3918}"/>
              </a:ext>
            </a:extLst>
          </p:cNvPr>
          <p:cNvPicPr>
            <a:picLocks noChangeAspect="1"/>
          </p:cNvPicPr>
          <p:nvPr/>
        </p:nvPicPr>
        <p:blipFill>
          <a:blip r:embed="rId3"/>
          <a:stretch>
            <a:fillRect/>
          </a:stretch>
        </p:blipFill>
        <p:spPr>
          <a:xfrm>
            <a:off x="2273066" y="5240695"/>
            <a:ext cx="6534384" cy="98901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7" descr="グラフィカル ユーザー インターフェイス&#10;&#10;中程度の精度で自動的に生成された説明"/>
          <p:cNvPicPr preferRelativeResize="0"/>
          <p:nvPr/>
        </p:nvPicPr>
        <p:blipFill rotWithShape="1">
          <a:blip r:embed="rId3">
            <a:alphaModFix/>
          </a:blip>
          <a:srcRect/>
          <a:stretch/>
        </p:blipFill>
        <p:spPr>
          <a:xfrm>
            <a:off x="4696410" y="1754574"/>
            <a:ext cx="4157012" cy="1387216"/>
          </a:xfrm>
          <a:prstGeom prst="rect">
            <a:avLst/>
          </a:prstGeom>
          <a:noFill/>
          <a:ln>
            <a:noFill/>
          </a:ln>
        </p:spPr>
      </p:pic>
      <p:graphicFrame>
        <p:nvGraphicFramePr>
          <p:cNvPr id="464" name="Google Shape;464;p47"/>
          <p:cNvGraphicFramePr/>
          <p:nvPr/>
        </p:nvGraphicFramePr>
        <p:xfrm>
          <a:off x="182323" y="1173705"/>
          <a:ext cx="8855400" cy="5151075"/>
        </p:xfrm>
        <a:graphic>
          <a:graphicData uri="http://schemas.openxmlformats.org/drawingml/2006/table">
            <a:tbl>
              <a:tblPr>
                <a:noFill/>
              </a:tblPr>
              <a:tblGrid>
                <a:gridCol w="4427700">
                  <a:extLst>
                    <a:ext uri="{9D8B030D-6E8A-4147-A177-3AD203B41FA5}">
                      <a16:colId xmlns:a16="http://schemas.microsoft.com/office/drawing/2014/main" val="20000"/>
                    </a:ext>
                  </a:extLst>
                </a:gridCol>
                <a:gridCol w="4427700">
                  <a:extLst>
                    <a:ext uri="{9D8B030D-6E8A-4147-A177-3AD203B41FA5}">
                      <a16:colId xmlns:a16="http://schemas.microsoft.com/office/drawing/2014/main" val="20001"/>
                    </a:ext>
                  </a:extLst>
                </a:gridCol>
              </a:tblGrid>
              <a:tr h="2525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Meiryo"/>
                        <a:ea typeface="Meiryo"/>
                        <a:cs typeface="Meiryo"/>
                        <a:sym typeface="Meiryo"/>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63636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36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Meiryo"/>
                        <a:ea typeface="Meiryo"/>
                        <a:cs typeface="Meiryo"/>
                        <a:sym typeface="Meiryo"/>
                      </a:endParaRPr>
                    </a:p>
                  </a:txBody>
                  <a:tcPr marL="91450" marR="91450" marT="45725" marB="45725">
                    <a:lnL w="12700" cap="flat" cmpd="sng">
                      <a:solidFill>
                        <a:srgbClr val="63636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366"/>
                      </a:solidFill>
                      <a:prstDash val="solid"/>
                      <a:round/>
                      <a:headEnd type="none" w="sm" len="sm"/>
                      <a:tailEnd type="none" w="sm" len="sm"/>
                    </a:lnB>
                  </a:tcPr>
                </a:tc>
                <a:extLst>
                  <a:ext uri="{0D108BD9-81ED-4DB2-BD59-A6C34878D82A}">
                    <a16:rowId xmlns:a16="http://schemas.microsoft.com/office/drawing/2014/main" val="10000"/>
                  </a:ext>
                </a:extLst>
              </a:tr>
              <a:tr h="26259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Meiryo"/>
                        <a:ea typeface="Meiryo"/>
                        <a:cs typeface="Meiryo"/>
                        <a:sym typeface="Meiryo"/>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Meiryo"/>
                        <a:ea typeface="Meiryo"/>
                        <a:cs typeface="Meiryo"/>
                        <a:sym typeface="Meiryo"/>
                      </a:endParaRPr>
                    </a:p>
                  </a:txBody>
                  <a:tcPr marL="91450" marR="91450" marT="45725" marB="45725">
                    <a:lnL w="12700" cap="flat" cmpd="sng">
                      <a:solidFill>
                        <a:srgbClr val="63636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36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65" name="Google Shape;465;p47"/>
          <p:cNvPicPr preferRelativeResize="0"/>
          <p:nvPr/>
        </p:nvPicPr>
        <p:blipFill rotWithShape="1">
          <a:blip r:embed="rId4">
            <a:alphaModFix/>
          </a:blip>
          <a:srcRect/>
          <a:stretch/>
        </p:blipFill>
        <p:spPr>
          <a:xfrm>
            <a:off x="-151201" y="1706510"/>
            <a:ext cx="4836162" cy="2016347"/>
          </a:xfrm>
          <a:prstGeom prst="rect">
            <a:avLst/>
          </a:prstGeom>
          <a:noFill/>
          <a:ln>
            <a:noFill/>
          </a:ln>
        </p:spPr>
      </p:pic>
      <p:sp>
        <p:nvSpPr>
          <p:cNvPr id="466" name="Google Shape;466;p47"/>
          <p:cNvSpPr txBox="1"/>
          <p:nvPr/>
        </p:nvSpPr>
        <p:spPr>
          <a:xfrm>
            <a:off x="198002" y="223200"/>
            <a:ext cx="7973027" cy="461624"/>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2-4-2</a:t>
            </a:r>
            <a:r>
              <a:rPr lang="ja-JP" altLang="en-US" sz="2400" b="1" dirty="0">
                <a:solidFill>
                  <a:srgbClr val="636366"/>
                </a:solidFill>
                <a:latin typeface="Meiryo"/>
                <a:ea typeface="Meiryo"/>
                <a:cs typeface="Meiryo"/>
                <a:sym typeface="Meiryo"/>
              </a:rPr>
              <a:t>　育業のリアル　</a:t>
            </a:r>
            <a:r>
              <a:rPr lang="ja-JP" altLang="en-US" sz="2000" b="1" dirty="0">
                <a:solidFill>
                  <a:srgbClr val="636366"/>
                </a:solidFill>
                <a:latin typeface="Meiryo"/>
                <a:ea typeface="Meiryo"/>
                <a:cs typeface="Meiryo"/>
                <a:sym typeface="Meiryo"/>
              </a:rPr>
              <a:t>パパ・ママが </a:t>
            </a:r>
            <a:r>
              <a:rPr lang="ja-JP" altLang="en-US" sz="2400" b="1" dirty="0">
                <a:solidFill>
                  <a:srgbClr val="636366"/>
                </a:solidFill>
                <a:latin typeface="Meiryo"/>
                <a:ea typeface="Meiryo"/>
                <a:cs typeface="Meiryo"/>
                <a:sym typeface="Meiryo"/>
              </a:rPr>
              <a:t>協力して育業①　　　</a:t>
            </a:r>
            <a:endParaRPr sz="2400" b="1" strike="sngStrike" dirty="0">
              <a:solidFill>
                <a:srgbClr val="636366"/>
              </a:solidFill>
              <a:latin typeface="Meiryo"/>
              <a:ea typeface="Meiryo"/>
              <a:cs typeface="Meiryo"/>
              <a:sym typeface="Meiryo"/>
            </a:endParaRPr>
          </a:p>
        </p:txBody>
      </p:sp>
      <p:sp>
        <p:nvSpPr>
          <p:cNvPr id="467" name="Google Shape;467;p47"/>
          <p:cNvSpPr txBox="1"/>
          <p:nvPr/>
        </p:nvSpPr>
        <p:spPr>
          <a:xfrm>
            <a:off x="1478059" y="1260593"/>
            <a:ext cx="2889984" cy="338514"/>
          </a:xfrm>
          <a:prstGeom prst="rect">
            <a:avLst/>
          </a:prstGeom>
          <a:noFill/>
          <a:ln>
            <a:noFill/>
          </a:ln>
        </p:spPr>
        <p:txBody>
          <a:bodyPr spcFirstLastPara="1" wrap="square" lIns="91425" tIns="45700" rIns="91425" bIns="45700" anchor="t" anchorCtr="0">
            <a:spAutoFit/>
          </a:bodyPr>
          <a:lstStyle/>
          <a:p>
            <a:pPr algn="just">
              <a:buSzPts val="1600"/>
            </a:pPr>
            <a:r>
              <a:rPr lang="ja-JP" altLang="en-US" sz="1600" b="1" dirty="0">
                <a:solidFill>
                  <a:srgbClr val="636366"/>
                </a:solidFill>
                <a:latin typeface="Meiryo"/>
                <a:ea typeface="Meiryo"/>
                <a:cs typeface="Meiryo"/>
                <a:sym typeface="Meiryo"/>
              </a:rPr>
              <a:t>パパ・ママとも１歳まで育業</a:t>
            </a:r>
            <a:endParaRPr sz="1600" b="1" dirty="0">
              <a:solidFill>
                <a:srgbClr val="636366"/>
              </a:solidFill>
              <a:latin typeface="Meiryo"/>
              <a:ea typeface="Meiryo"/>
              <a:cs typeface="Meiryo"/>
              <a:sym typeface="Meiryo"/>
            </a:endParaRPr>
          </a:p>
        </p:txBody>
      </p:sp>
      <p:pic>
        <p:nvPicPr>
          <p:cNvPr id="468" name="Google Shape;468;p47"/>
          <p:cNvPicPr preferRelativeResize="0"/>
          <p:nvPr/>
        </p:nvPicPr>
        <p:blipFill rotWithShape="1">
          <a:blip r:embed="rId5">
            <a:alphaModFix/>
          </a:blip>
          <a:srcRect/>
          <a:stretch/>
        </p:blipFill>
        <p:spPr>
          <a:xfrm>
            <a:off x="4569494" y="4201560"/>
            <a:ext cx="4323109" cy="1801486"/>
          </a:xfrm>
          <a:prstGeom prst="rect">
            <a:avLst/>
          </a:prstGeom>
          <a:noFill/>
          <a:ln>
            <a:noFill/>
          </a:ln>
        </p:spPr>
      </p:pic>
      <p:pic>
        <p:nvPicPr>
          <p:cNvPr id="469" name="Google Shape;469;p47"/>
          <p:cNvPicPr preferRelativeResize="0"/>
          <p:nvPr/>
        </p:nvPicPr>
        <p:blipFill rotWithShape="1">
          <a:blip r:embed="rId6">
            <a:alphaModFix/>
          </a:blip>
          <a:srcRect/>
          <a:stretch/>
        </p:blipFill>
        <p:spPr>
          <a:xfrm>
            <a:off x="-8808" y="4168536"/>
            <a:ext cx="4320823" cy="1801486"/>
          </a:xfrm>
          <a:prstGeom prst="rect">
            <a:avLst/>
          </a:prstGeom>
          <a:noFill/>
          <a:ln>
            <a:noFill/>
          </a:ln>
        </p:spPr>
      </p:pic>
      <p:pic>
        <p:nvPicPr>
          <p:cNvPr id="470" name="Google Shape;470;p47"/>
          <p:cNvPicPr preferRelativeResize="0"/>
          <p:nvPr/>
        </p:nvPicPr>
        <p:blipFill rotWithShape="1">
          <a:blip r:embed="rId7">
            <a:alphaModFix/>
          </a:blip>
          <a:srcRect/>
          <a:stretch/>
        </p:blipFill>
        <p:spPr>
          <a:xfrm>
            <a:off x="170874" y="1080581"/>
            <a:ext cx="1386122" cy="536470"/>
          </a:xfrm>
          <a:prstGeom prst="rect">
            <a:avLst/>
          </a:prstGeom>
          <a:noFill/>
          <a:ln>
            <a:noFill/>
          </a:ln>
        </p:spPr>
      </p:pic>
      <p:pic>
        <p:nvPicPr>
          <p:cNvPr id="471" name="Google Shape;471;p47"/>
          <p:cNvPicPr preferRelativeResize="0"/>
          <p:nvPr/>
        </p:nvPicPr>
        <p:blipFill rotWithShape="1">
          <a:blip r:embed="rId8">
            <a:alphaModFix/>
          </a:blip>
          <a:srcRect/>
          <a:stretch/>
        </p:blipFill>
        <p:spPr>
          <a:xfrm>
            <a:off x="4600450" y="1119424"/>
            <a:ext cx="1393818" cy="524493"/>
          </a:xfrm>
          <a:prstGeom prst="rect">
            <a:avLst/>
          </a:prstGeom>
          <a:noFill/>
          <a:ln>
            <a:noFill/>
          </a:ln>
        </p:spPr>
      </p:pic>
      <p:pic>
        <p:nvPicPr>
          <p:cNvPr id="472" name="Google Shape;472;p47"/>
          <p:cNvPicPr preferRelativeResize="0"/>
          <p:nvPr/>
        </p:nvPicPr>
        <p:blipFill rotWithShape="1">
          <a:blip r:embed="rId9">
            <a:alphaModFix/>
          </a:blip>
          <a:srcRect/>
          <a:stretch/>
        </p:blipFill>
        <p:spPr>
          <a:xfrm>
            <a:off x="106277" y="3651287"/>
            <a:ext cx="1450718" cy="545494"/>
          </a:xfrm>
          <a:prstGeom prst="rect">
            <a:avLst/>
          </a:prstGeom>
          <a:noFill/>
          <a:ln>
            <a:noFill/>
          </a:ln>
        </p:spPr>
      </p:pic>
      <p:pic>
        <p:nvPicPr>
          <p:cNvPr id="473" name="Google Shape;473;p47"/>
          <p:cNvPicPr preferRelativeResize="0"/>
          <p:nvPr/>
        </p:nvPicPr>
        <p:blipFill rotWithShape="1">
          <a:blip r:embed="rId10">
            <a:alphaModFix/>
          </a:blip>
          <a:srcRect/>
          <a:stretch/>
        </p:blipFill>
        <p:spPr>
          <a:xfrm>
            <a:off x="4640908" y="3651287"/>
            <a:ext cx="1393818" cy="523792"/>
          </a:xfrm>
          <a:prstGeom prst="rect">
            <a:avLst/>
          </a:prstGeom>
          <a:noFill/>
          <a:ln>
            <a:noFill/>
          </a:ln>
        </p:spPr>
      </p:pic>
      <p:sp>
        <p:nvSpPr>
          <p:cNvPr id="474" name="Google Shape;474;p47"/>
          <p:cNvSpPr txBox="1"/>
          <p:nvPr/>
        </p:nvSpPr>
        <p:spPr>
          <a:xfrm>
            <a:off x="417700" y="3135068"/>
            <a:ext cx="3708066" cy="523220"/>
          </a:xfrm>
          <a:prstGeom prst="rect">
            <a:avLst/>
          </a:prstGeom>
          <a:noFill/>
          <a:ln>
            <a:noFill/>
          </a:ln>
        </p:spPr>
        <p:txBody>
          <a:bodyPr spcFirstLastPara="1" wrap="square" lIns="91425" tIns="45700" rIns="91425" bIns="45700" anchor="t" anchorCtr="0">
            <a:spAutoFit/>
          </a:bodyPr>
          <a:lstStyle/>
          <a:p>
            <a:pPr algn="just">
              <a:buSzPts val="1400"/>
            </a:pPr>
            <a:r>
              <a:rPr lang="en-US" altLang="ja-JP" dirty="0">
                <a:solidFill>
                  <a:srgbClr val="636366"/>
                </a:solidFill>
                <a:latin typeface="Meiryo"/>
                <a:ea typeface="Meiryo"/>
                <a:cs typeface="Meiryo"/>
                <a:sym typeface="Meiryo"/>
              </a:rPr>
              <a:t>【max</a:t>
            </a:r>
            <a:r>
              <a:rPr lang="ja-JP" altLang="en-US" dirty="0">
                <a:solidFill>
                  <a:srgbClr val="636366"/>
                </a:solidFill>
                <a:latin typeface="Meiryo"/>
                <a:ea typeface="Meiryo"/>
                <a:cs typeface="Meiryo"/>
                <a:sym typeface="Meiryo"/>
              </a:rPr>
              <a:t>パターン</a:t>
            </a:r>
            <a:r>
              <a:rPr lang="en-US" altLang="ja-JP" dirty="0">
                <a:solidFill>
                  <a:srgbClr val="636366"/>
                </a:solidFill>
                <a:latin typeface="Meiryo"/>
                <a:ea typeface="Meiryo"/>
                <a:cs typeface="Meiryo"/>
                <a:sym typeface="Meiryo"/>
              </a:rPr>
              <a:t>】</a:t>
            </a:r>
            <a:endParaRPr sz="1100" dirty="0">
              <a:solidFill>
                <a:srgbClr val="636366"/>
              </a:solidFill>
              <a:latin typeface="Meiryo"/>
              <a:ea typeface="Meiryo"/>
              <a:cs typeface="Meiryo"/>
              <a:sym typeface="Meiryo"/>
            </a:endParaRPr>
          </a:p>
          <a:p>
            <a:pPr algn="just">
              <a:buSzPts val="1400"/>
            </a:pPr>
            <a:r>
              <a:rPr lang="ja-JP" altLang="en-US" dirty="0">
                <a:solidFill>
                  <a:srgbClr val="636366"/>
                </a:solidFill>
                <a:latin typeface="Meiryo"/>
                <a:ea typeface="Meiryo"/>
                <a:cs typeface="Meiryo"/>
                <a:sym typeface="Meiryo"/>
              </a:rPr>
              <a:t>　パパ・ママふたり揃って、</a:t>
            </a:r>
            <a:r>
              <a:rPr lang="en-US" altLang="ja-JP" dirty="0">
                <a:solidFill>
                  <a:srgbClr val="636366"/>
                </a:solidFill>
                <a:latin typeface="Meiryo"/>
                <a:ea typeface="Meiryo"/>
                <a:cs typeface="Meiryo"/>
                <a:sym typeface="Meiryo"/>
              </a:rPr>
              <a:t>1</a:t>
            </a:r>
            <a:r>
              <a:rPr lang="ja-JP" altLang="en-US" dirty="0">
                <a:solidFill>
                  <a:srgbClr val="636366"/>
                </a:solidFill>
                <a:latin typeface="Meiryo"/>
                <a:ea typeface="Meiryo"/>
                <a:cs typeface="Meiryo"/>
                <a:sym typeface="Meiryo"/>
              </a:rPr>
              <a:t>歳まで育業！</a:t>
            </a:r>
            <a:endParaRPr sz="1100" dirty="0">
              <a:solidFill>
                <a:srgbClr val="636366"/>
              </a:solidFill>
              <a:latin typeface="Meiryo"/>
              <a:ea typeface="Meiryo"/>
              <a:cs typeface="Meiryo"/>
              <a:sym typeface="Meiryo"/>
            </a:endParaRPr>
          </a:p>
        </p:txBody>
      </p:sp>
      <p:sp>
        <p:nvSpPr>
          <p:cNvPr id="475" name="Google Shape;475;p47"/>
          <p:cNvSpPr txBox="1"/>
          <p:nvPr/>
        </p:nvSpPr>
        <p:spPr>
          <a:xfrm>
            <a:off x="5964137" y="1278733"/>
            <a:ext cx="2889984" cy="338514"/>
          </a:xfrm>
          <a:prstGeom prst="rect">
            <a:avLst/>
          </a:prstGeom>
          <a:noFill/>
          <a:ln>
            <a:noFill/>
          </a:ln>
        </p:spPr>
        <p:txBody>
          <a:bodyPr spcFirstLastPara="1" wrap="square" lIns="91425" tIns="45700" rIns="91425" bIns="45700" anchor="t" anchorCtr="0">
            <a:spAutoFit/>
          </a:bodyPr>
          <a:lstStyle/>
          <a:p>
            <a:pPr algn="just">
              <a:buSzPts val="1600"/>
            </a:pPr>
            <a:r>
              <a:rPr lang="ja-JP" altLang="en-US" sz="1600" b="1">
                <a:solidFill>
                  <a:srgbClr val="636366"/>
                </a:solidFill>
                <a:latin typeface="Meiryo"/>
                <a:ea typeface="Meiryo"/>
                <a:cs typeface="Meiryo"/>
                <a:sym typeface="Meiryo"/>
              </a:rPr>
              <a:t>ママ➡パパ　半分ずつ</a:t>
            </a:r>
            <a:endParaRPr sz="1600" b="1">
              <a:solidFill>
                <a:srgbClr val="636366"/>
              </a:solidFill>
              <a:latin typeface="Meiryo"/>
              <a:ea typeface="Meiryo"/>
              <a:cs typeface="Meiryo"/>
              <a:sym typeface="Meiryo"/>
            </a:endParaRPr>
          </a:p>
        </p:txBody>
      </p:sp>
      <p:sp>
        <p:nvSpPr>
          <p:cNvPr id="476" name="Google Shape;476;p47"/>
          <p:cNvSpPr txBox="1"/>
          <p:nvPr/>
        </p:nvSpPr>
        <p:spPr>
          <a:xfrm>
            <a:off x="4630904" y="3312208"/>
            <a:ext cx="4330775" cy="307777"/>
          </a:xfrm>
          <a:prstGeom prst="rect">
            <a:avLst/>
          </a:prstGeom>
          <a:noFill/>
          <a:ln>
            <a:noFill/>
          </a:ln>
        </p:spPr>
        <p:txBody>
          <a:bodyPr spcFirstLastPara="1" wrap="square" lIns="91425" tIns="45700" rIns="91425" bIns="45700" anchor="t" anchorCtr="0">
            <a:spAutoFit/>
          </a:bodyPr>
          <a:lstStyle/>
          <a:p>
            <a:pPr algn="ctr">
              <a:buSzPts val="1400"/>
            </a:pPr>
            <a:r>
              <a:rPr lang="ja-JP" altLang="en-US" dirty="0">
                <a:solidFill>
                  <a:srgbClr val="636366"/>
                </a:solidFill>
                <a:latin typeface="Meiryo"/>
                <a:ea typeface="Meiryo"/>
                <a:cs typeface="Meiryo"/>
                <a:sym typeface="Meiryo"/>
              </a:rPr>
              <a:t>７か月ずつママとパパがバトンタッチ！</a:t>
            </a:r>
            <a:endParaRPr dirty="0">
              <a:solidFill>
                <a:srgbClr val="636366"/>
              </a:solidFill>
              <a:latin typeface="Meiryo"/>
              <a:ea typeface="Meiryo"/>
              <a:cs typeface="Meiryo"/>
              <a:sym typeface="Meiryo"/>
            </a:endParaRPr>
          </a:p>
        </p:txBody>
      </p:sp>
      <p:sp>
        <p:nvSpPr>
          <p:cNvPr id="477" name="Google Shape;477;p47"/>
          <p:cNvSpPr txBox="1"/>
          <p:nvPr/>
        </p:nvSpPr>
        <p:spPr>
          <a:xfrm>
            <a:off x="5930957" y="3778497"/>
            <a:ext cx="3297898" cy="338554"/>
          </a:xfrm>
          <a:prstGeom prst="rect">
            <a:avLst/>
          </a:prstGeom>
          <a:noFill/>
          <a:ln>
            <a:noFill/>
          </a:ln>
        </p:spPr>
        <p:txBody>
          <a:bodyPr spcFirstLastPara="1" wrap="square" lIns="91425" tIns="45700" rIns="91425" bIns="45700" anchor="t" anchorCtr="0">
            <a:spAutoFit/>
          </a:bodyPr>
          <a:lstStyle/>
          <a:p>
            <a:pPr algn="just">
              <a:buSzPts val="1600"/>
            </a:pPr>
            <a:r>
              <a:rPr lang="ja-JP" altLang="en-US" sz="1600" b="1">
                <a:solidFill>
                  <a:srgbClr val="636366"/>
                </a:solidFill>
                <a:latin typeface="Meiryo"/>
                <a:ea typeface="Meiryo"/>
                <a:cs typeface="Meiryo"/>
                <a:sym typeface="Meiryo"/>
              </a:rPr>
              <a:t>ママの産後の大変な時だけでも！</a:t>
            </a:r>
            <a:endParaRPr sz="1600">
              <a:solidFill>
                <a:srgbClr val="636366"/>
              </a:solidFill>
            </a:endParaRPr>
          </a:p>
        </p:txBody>
      </p:sp>
      <p:sp>
        <p:nvSpPr>
          <p:cNvPr id="478" name="Google Shape;478;p47"/>
          <p:cNvSpPr txBox="1"/>
          <p:nvPr/>
        </p:nvSpPr>
        <p:spPr>
          <a:xfrm>
            <a:off x="4895070" y="6094472"/>
            <a:ext cx="4429576" cy="523220"/>
          </a:xfrm>
          <a:prstGeom prst="rect">
            <a:avLst/>
          </a:prstGeom>
          <a:noFill/>
          <a:ln>
            <a:noFill/>
          </a:ln>
        </p:spPr>
        <p:txBody>
          <a:bodyPr spcFirstLastPara="1" wrap="square" lIns="91425" tIns="45700" rIns="91425" bIns="45700" anchor="t" anchorCtr="0">
            <a:spAutoFit/>
          </a:bodyPr>
          <a:lstStyle/>
          <a:p>
            <a:pPr>
              <a:buSzPts val="1400"/>
            </a:pPr>
            <a:r>
              <a:rPr lang="en-US" altLang="ja-JP" dirty="0">
                <a:solidFill>
                  <a:srgbClr val="636366"/>
                </a:solidFill>
                <a:latin typeface="Meiryo"/>
                <a:ea typeface="Meiryo"/>
                <a:cs typeface="Meiryo"/>
                <a:sym typeface="Meiryo"/>
              </a:rPr>
              <a:t>【minimum</a:t>
            </a:r>
            <a:r>
              <a:rPr lang="ja-JP" altLang="en-US" dirty="0">
                <a:solidFill>
                  <a:srgbClr val="636366"/>
                </a:solidFill>
                <a:latin typeface="Meiryo"/>
                <a:ea typeface="Meiryo"/>
                <a:cs typeface="Meiryo"/>
                <a:sym typeface="Meiryo"/>
              </a:rPr>
              <a:t>パターン</a:t>
            </a:r>
            <a:r>
              <a:rPr lang="en-US" altLang="ja-JP" dirty="0">
                <a:solidFill>
                  <a:srgbClr val="636366"/>
                </a:solidFill>
                <a:latin typeface="Meiryo"/>
                <a:ea typeface="Meiryo"/>
                <a:cs typeface="Meiryo"/>
                <a:sym typeface="Meiryo"/>
              </a:rPr>
              <a:t>】</a:t>
            </a:r>
            <a:r>
              <a:rPr lang="ja-JP" altLang="en-US" dirty="0">
                <a:solidFill>
                  <a:srgbClr val="636366"/>
                </a:solidFill>
                <a:latin typeface="Meiryo"/>
                <a:ea typeface="Meiryo"/>
                <a:cs typeface="Meiryo"/>
                <a:sym typeface="Meiryo"/>
              </a:rPr>
              <a:t>長い育業は難しいパパも、</a:t>
            </a:r>
            <a:endParaRPr dirty="0">
              <a:solidFill>
                <a:srgbClr val="636366"/>
              </a:solidFill>
              <a:latin typeface="Meiryo"/>
              <a:ea typeface="Meiryo"/>
              <a:cs typeface="Meiryo"/>
              <a:sym typeface="Meiryo"/>
            </a:endParaRPr>
          </a:p>
          <a:p>
            <a:pPr>
              <a:buSzPts val="1400"/>
            </a:pPr>
            <a:r>
              <a:rPr lang="ja-JP" altLang="en-US" dirty="0">
                <a:solidFill>
                  <a:srgbClr val="636366"/>
                </a:solidFill>
                <a:latin typeface="Meiryo"/>
                <a:ea typeface="Meiryo"/>
                <a:cs typeface="Meiryo"/>
                <a:sym typeface="Meiryo"/>
              </a:rPr>
              <a:t>　産後のママが大変な時期くらいは！</a:t>
            </a:r>
            <a:endParaRPr dirty="0">
              <a:solidFill>
                <a:srgbClr val="636366"/>
              </a:solidFill>
              <a:latin typeface="Meiryo"/>
              <a:ea typeface="Meiryo"/>
              <a:cs typeface="Meiryo"/>
              <a:sym typeface="Meiryo"/>
            </a:endParaRPr>
          </a:p>
        </p:txBody>
      </p:sp>
      <p:sp>
        <p:nvSpPr>
          <p:cNvPr id="479" name="Google Shape;479;p47"/>
          <p:cNvSpPr txBox="1"/>
          <p:nvPr/>
        </p:nvSpPr>
        <p:spPr>
          <a:xfrm>
            <a:off x="1520923" y="3801541"/>
            <a:ext cx="2332144" cy="338554"/>
          </a:xfrm>
          <a:prstGeom prst="rect">
            <a:avLst/>
          </a:prstGeom>
          <a:noFill/>
          <a:ln>
            <a:noFill/>
          </a:ln>
        </p:spPr>
        <p:txBody>
          <a:bodyPr spcFirstLastPara="1" wrap="square" lIns="91425" tIns="45700" rIns="91425" bIns="45700" anchor="t" anchorCtr="0">
            <a:spAutoFit/>
          </a:bodyPr>
          <a:lstStyle/>
          <a:p>
            <a:pPr algn="just">
              <a:buSzPts val="1600"/>
            </a:pPr>
            <a:r>
              <a:rPr lang="ja-JP" altLang="en-US" sz="1600" b="1">
                <a:solidFill>
                  <a:srgbClr val="636366"/>
                </a:solidFill>
                <a:latin typeface="Meiryo"/>
                <a:ea typeface="Meiryo"/>
                <a:cs typeface="Meiryo"/>
                <a:sym typeface="Meiryo"/>
              </a:rPr>
              <a:t>パパが分割をフル活用</a:t>
            </a:r>
            <a:endParaRPr sz="1600">
              <a:solidFill>
                <a:srgbClr val="636366"/>
              </a:solidFill>
            </a:endParaRPr>
          </a:p>
        </p:txBody>
      </p:sp>
      <p:sp>
        <p:nvSpPr>
          <p:cNvPr id="480" name="Google Shape;480;p47"/>
          <p:cNvSpPr txBox="1"/>
          <p:nvPr/>
        </p:nvSpPr>
        <p:spPr>
          <a:xfrm>
            <a:off x="310388" y="6133361"/>
            <a:ext cx="4374575" cy="523220"/>
          </a:xfrm>
          <a:prstGeom prst="rect">
            <a:avLst/>
          </a:prstGeom>
          <a:noFill/>
          <a:ln>
            <a:noFill/>
          </a:ln>
        </p:spPr>
        <p:txBody>
          <a:bodyPr spcFirstLastPara="1" wrap="square" lIns="91425" tIns="45700" rIns="91425" bIns="45700" anchor="t" anchorCtr="0">
            <a:spAutoFit/>
          </a:bodyPr>
          <a:lstStyle/>
          <a:p>
            <a:pPr algn="just">
              <a:buSzPts val="1400"/>
            </a:pPr>
            <a:r>
              <a:rPr lang="ja-JP" altLang="en-US" dirty="0">
                <a:solidFill>
                  <a:srgbClr val="636366"/>
                </a:solidFill>
                <a:latin typeface="Meiryo"/>
                <a:ea typeface="Meiryo"/>
                <a:cs typeface="Meiryo"/>
                <a:sym typeface="Meiryo"/>
              </a:rPr>
              <a:t>パパは「産後パパ育休」</a:t>
            </a:r>
            <a:r>
              <a:rPr lang="en-US" altLang="ja-JP" dirty="0">
                <a:solidFill>
                  <a:srgbClr val="636366"/>
                </a:solidFill>
                <a:latin typeface="Meiryo"/>
                <a:ea typeface="Meiryo"/>
                <a:cs typeface="Meiryo"/>
                <a:sym typeface="Meiryo"/>
              </a:rPr>
              <a:t>2</a:t>
            </a:r>
            <a:r>
              <a:rPr lang="ja-JP" altLang="en-US" dirty="0">
                <a:solidFill>
                  <a:srgbClr val="636366"/>
                </a:solidFill>
                <a:latin typeface="Meiryo"/>
                <a:ea typeface="Meiryo"/>
                <a:cs typeface="Meiryo"/>
                <a:sym typeface="Meiryo"/>
              </a:rPr>
              <a:t>回＋「育児休業」２回＝合計</a:t>
            </a:r>
            <a:r>
              <a:rPr lang="en-US" altLang="ja-JP" dirty="0">
                <a:solidFill>
                  <a:srgbClr val="636366"/>
                </a:solidFill>
                <a:latin typeface="Meiryo"/>
                <a:ea typeface="Meiryo"/>
                <a:cs typeface="Meiryo"/>
                <a:sym typeface="Meiryo"/>
              </a:rPr>
              <a:t>4</a:t>
            </a:r>
            <a:r>
              <a:rPr lang="ja-JP" altLang="en-US" dirty="0">
                <a:solidFill>
                  <a:srgbClr val="636366"/>
                </a:solidFill>
                <a:latin typeface="Meiryo"/>
                <a:ea typeface="Meiryo"/>
                <a:cs typeface="Meiryo"/>
                <a:sym typeface="Meiryo"/>
              </a:rPr>
              <a:t>回に分割して育業することができます！</a:t>
            </a:r>
            <a:endParaRPr dirty="0">
              <a:solidFill>
                <a:srgbClr val="636366"/>
              </a:solidFill>
              <a:latin typeface="Meiryo"/>
              <a:ea typeface="Meiryo"/>
              <a:cs typeface="Meiryo"/>
              <a:sym typeface="Meiry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aphicFrame>
        <p:nvGraphicFramePr>
          <p:cNvPr id="487" name="Google Shape;487;p48"/>
          <p:cNvGraphicFramePr/>
          <p:nvPr/>
        </p:nvGraphicFramePr>
        <p:xfrm>
          <a:off x="278659" y="1469128"/>
          <a:ext cx="8855400" cy="5151075"/>
        </p:xfrm>
        <a:graphic>
          <a:graphicData uri="http://schemas.openxmlformats.org/drawingml/2006/table">
            <a:tbl>
              <a:tblPr>
                <a:noFill/>
              </a:tblPr>
              <a:tblGrid>
                <a:gridCol w="4359325">
                  <a:extLst>
                    <a:ext uri="{9D8B030D-6E8A-4147-A177-3AD203B41FA5}">
                      <a16:colId xmlns:a16="http://schemas.microsoft.com/office/drawing/2014/main" val="20000"/>
                    </a:ext>
                  </a:extLst>
                </a:gridCol>
                <a:gridCol w="4496075">
                  <a:extLst>
                    <a:ext uri="{9D8B030D-6E8A-4147-A177-3AD203B41FA5}">
                      <a16:colId xmlns:a16="http://schemas.microsoft.com/office/drawing/2014/main" val="20001"/>
                    </a:ext>
                  </a:extLst>
                </a:gridCol>
              </a:tblGrid>
              <a:tr h="25251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Meiryo"/>
                        <a:ea typeface="Meiryo"/>
                        <a:cs typeface="Meiryo"/>
                        <a:sym typeface="Meiryo"/>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63636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36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Meiryo"/>
                        <a:ea typeface="Meiryo"/>
                        <a:cs typeface="Meiryo"/>
                        <a:sym typeface="Meiryo"/>
                      </a:endParaRPr>
                    </a:p>
                  </a:txBody>
                  <a:tcPr marL="91450" marR="91450" marT="45725" marB="45725">
                    <a:lnL w="12700" cap="flat" cmpd="sng">
                      <a:solidFill>
                        <a:srgbClr val="63636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36366"/>
                      </a:solidFill>
                      <a:prstDash val="solid"/>
                      <a:round/>
                      <a:headEnd type="none" w="sm" len="sm"/>
                      <a:tailEnd type="none" w="sm" len="sm"/>
                    </a:lnB>
                  </a:tcPr>
                </a:tc>
                <a:extLst>
                  <a:ext uri="{0D108BD9-81ED-4DB2-BD59-A6C34878D82A}">
                    <a16:rowId xmlns:a16="http://schemas.microsoft.com/office/drawing/2014/main" val="10000"/>
                  </a:ext>
                </a:extLst>
              </a:tr>
              <a:tr h="26259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Meiryo"/>
                        <a:ea typeface="Meiryo"/>
                        <a:cs typeface="Meiryo"/>
                        <a:sym typeface="Meiryo"/>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636366"/>
                      </a:solidFill>
                      <a:prstDash val="solid"/>
                      <a:round/>
                      <a:headEnd type="none" w="sm" len="sm"/>
                      <a:tailEnd type="none" w="sm" len="sm"/>
                    </a:lnR>
                    <a:lnT w="12700" cap="flat" cmpd="sng">
                      <a:solidFill>
                        <a:srgbClr val="63636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Meiryo"/>
                        <a:ea typeface="Meiryo"/>
                        <a:cs typeface="Meiryo"/>
                        <a:sym typeface="Meiryo"/>
                      </a:endParaRPr>
                    </a:p>
                  </a:txBody>
                  <a:tcPr marL="91450" marR="91450" marT="45725" marB="45725">
                    <a:lnL w="12700" cap="flat" cmpd="sng">
                      <a:solidFill>
                        <a:srgbClr val="63636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63636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8" name="Google Shape;488;p48"/>
          <p:cNvSpPr txBox="1"/>
          <p:nvPr/>
        </p:nvSpPr>
        <p:spPr>
          <a:xfrm>
            <a:off x="1457921" y="1300349"/>
            <a:ext cx="2765792" cy="338514"/>
          </a:xfrm>
          <a:prstGeom prst="rect">
            <a:avLst/>
          </a:prstGeom>
          <a:noFill/>
          <a:ln>
            <a:noFill/>
          </a:ln>
        </p:spPr>
        <p:txBody>
          <a:bodyPr spcFirstLastPara="1" wrap="square" lIns="91425" tIns="45700" rIns="91425" bIns="45700" anchor="t" anchorCtr="0">
            <a:spAutoFit/>
          </a:bodyPr>
          <a:lstStyle/>
          <a:p>
            <a:pPr algn="just">
              <a:buSzPts val="1600"/>
            </a:pPr>
            <a:r>
              <a:rPr lang="ja-JP" altLang="en-US" sz="1600" b="1">
                <a:solidFill>
                  <a:srgbClr val="636366"/>
                </a:solidFill>
                <a:latin typeface="Meiryo"/>
                <a:ea typeface="Meiryo"/>
                <a:cs typeface="Meiryo"/>
                <a:sym typeface="Meiryo"/>
              </a:rPr>
              <a:t>育業バトンタッチ作戦！</a:t>
            </a:r>
            <a:endParaRPr>
              <a:solidFill>
                <a:srgbClr val="636366"/>
              </a:solidFill>
            </a:endParaRPr>
          </a:p>
        </p:txBody>
      </p:sp>
      <p:pic>
        <p:nvPicPr>
          <p:cNvPr id="489" name="Google Shape;489;p48"/>
          <p:cNvPicPr preferRelativeResize="0"/>
          <p:nvPr/>
        </p:nvPicPr>
        <p:blipFill rotWithShape="1">
          <a:blip r:embed="rId3">
            <a:alphaModFix/>
          </a:blip>
          <a:srcRect/>
          <a:stretch/>
        </p:blipFill>
        <p:spPr>
          <a:xfrm>
            <a:off x="82492" y="4652154"/>
            <a:ext cx="4554802" cy="1898035"/>
          </a:xfrm>
          <a:prstGeom prst="rect">
            <a:avLst/>
          </a:prstGeom>
          <a:noFill/>
          <a:ln>
            <a:noFill/>
          </a:ln>
        </p:spPr>
      </p:pic>
      <p:pic>
        <p:nvPicPr>
          <p:cNvPr id="490" name="Google Shape;490;p48"/>
          <p:cNvPicPr preferRelativeResize="0"/>
          <p:nvPr/>
        </p:nvPicPr>
        <p:blipFill rotWithShape="1">
          <a:blip r:embed="rId4">
            <a:alphaModFix/>
          </a:blip>
          <a:srcRect/>
          <a:stretch/>
        </p:blipFill>
        <p:spPr>
          <a:xfrm>
            <a:off x="4582188" y="1637112"/>
            <a:ext cx="4051640" cy="1688362"/>
          </a:xfrm>
          <a:prstGeom prst="rect">
            <a:avLst/>
          </a:prstGeom>
          <a:noFill/>
          <a:ln>
            <a:noFill/>
          </a:ln>
        </p:spPr>
      </p:pic>
      <p:pic>
        <p:nvPicPr>
          <p:cNvPr id="491" name="Google Shape;491;p48"/>
          <p:cNvPicPr preferRelativeResize="0"/>
          <p:nvPr/>
        </p:nvPicPr>
        <p:blipFill rotWithShape="1">
          <a:blip r:embed="rId5">
            <a:alphaModFix/>
          </a:blip>
          <a:srcRect/>
          <a:stretch/>
        </p:blipFill>
        <p:spPr>
          <a:xfrm>
            <a:off x="49837" y="1605752"/>
            <a:ext cx="4438892" cy="1849734"/>
          </a:xfrm>
          <a:prstGeom prst="rect">
            <a:avLst/>
          </a:prstGeom>
          <a:noFill/>
          <a:ln>
            <a:noFill/>
          </a:ln>
        </p:spPr>
      </p:pic>
      <p:pic>
        <p:nvPicPr>
          <p:cNvPr id="492" name="Google Shape;492;p48"/>
          <p:cNvPicPr preferRelativeResize="0"/>
          <p:nvPr/>
        </p:nvPicPr>
        <p:blipFill rotWithShape="1">
          <a:blip r:embed="rId6">
            <a:alphaModFix/>
          </a:blip>
          <a:srcRect/>
          <a:stretch/>
        </p:blipFill>
        <p:spPr>
          <a:xfrm>
            <a:off x="4488731" y="4710152"/>
            <a:ext cx="4320823" cy="1801486"/>
          </a:xfrm>
          <a:prstGeom prst="rect">
            <a:avLst/>
          </a:prstGeom>
          <a:noFill/>
          <a:ln>
            <a:noFill/>
          </a:ln>
        </p:spPr>
      </p:pic>
      <p:pic>
        <p:nvPicPr>
          <p:cNvPr id="493" name="Google Shape;493;p48"/>
          <p:cNvPicPr preferRelativeResize="0"/>
          <p:nvPr/>
        </p:nvPicPr>
        <p:blipFill rotWithShape="1">
          <a:blip r:embed="rId7">
            <a:alphaModFix/>
          </a:blip>
          <a:srcRect/>
          <a:stretch/>
        </p:blipFill>
        <p:spPr>
          <a:xfrm>
            <a:off x="4706359" y="4062501"/>
            <a:ext cx="1403416" cy="569197"/>
          </a:xfrm>
          <a:prstGeom prst="rect">
            <a:avLst/>
          </a:prstGeom>
          <a:noFill/>
          <a:ln>
            <a:noFill/>
          </a:ln>
        </p:spPr>
      </p:pic>
      <p:pic>
        <p:nvPicPr>
          <p:cNvPr id="494" name="Google Shape;494;p48"/>
          <p:cNvPicPr preferRelativeResize="0"/>
          <p:nvPr/>
        </p:nvPicPr>
        <p:blipFill rotWithShape="1">
          <a:blip r:embed="rId8">
            <a:alphaModFix/>
          </a:blip>
          <a:srcRect/>
          <a:stretch/>
        </p:blipFill>
        <p:spPr>
          <a:xfrm>
            <a:off x="131755" y="4059489"/>
            <a:ext cx="1391371" cy="572209"/>
          </a:xfrm>
          <a:prstGeom prst="rect">
            <a:avLst/>
          </a:prstGeom>
          <a:noFill/>
          <a:ln>
            <a:noFill/>
          </a:ln>
        </p:spPr>
      </p:pic>
      <p:pic>
        <p:nvPicPr>
          <p:cNvPr id="495" name="Google Shape;495;p48"/>
          <p:cNvPicPr preferRelativeResize="0"/>
          <p:nvPr/>
        </p:nvPicPr>
        <p:blipFill rotWithShape="1">
          <a:blip r:embed="rId9">
            <a:alphaModFix/>
          </a:blip>
          <a:srcRect/>
          <a:stretch/>
        </p:blipFill>
        <p:spPr>
          <a:xfrm>
            <a:off x="4600451" y="1131747"/>
            <a:ext cx="1451603" cy="524023"/>
          </a:xfrm>
          <a:prstGeom prst="rect">
            <a:avLst/>
          </a:prstGeom>
          <a:noFill/>
          <a:ln>
            <a:noFill/>
          </a:ln>
        </p:spPr>
      </p:pic>
      <p:pic>
        <p:nvPicPr>
          <p:cNvPr id="496" name="Google Shape;496;p48"/>
          <p:cNvPicPr preferRelativeResize="0"/>
          <p:nvPr/>
        </p:nvPicPr>
        <p:blipFill rotWithShape="1">
          <a:blip r:embed="rId10">
            <a:alphaModFix/>
          </a:blip>
          <a:srcRect/>
          <a:stretch/>
        </p:blipFill>
        <p:spPr>
          <a:xfrm>
            <a:off x="83568" y="1110509"/>
            <a:ext cx="1487742" cy="499930"/>
          </a:xfrm>
          <a:prstGeom prst="rect">
            <a:avLst/>
          </a:prstGeom>
          <a:noFill/>
          <a:ln>
            <a:noFill/>
          </a:ln>
        </p:spPr>
      </p:pic>
      <p:sp>
        <p:nvSpPr>
          <p:cNvPr id="497" name="Google Shape;497;p48"/>
          <p:cNvSpPr txBox="1"/>
          <p:nvPr/>
        </p:nvSpPr>
        <p:spPr>
          <a:xfrm>
            <a:off x="1357990" y="4202948"/>
            <a:ext cx="3516905" cy="338514"/>
          </a:xfrm>
          <a:prstGeom prst="rect">
            <a:avLst/>
          </a:prstGeom>
          <a:noFill/>
          <a:ln>
            <a:noFill/>
          </a:ln>
        </p:spPr>
        <p:txBody>
          <a:bodyPr spcFirstLastPara="1" wrap="square" lIns="91425" tIns="45700" rIns="91425" bIns="45700" anchor="t" anchorCtr="0">
            <a:spAutoFit/>
          </a:bodyPr>
          <a:lstStyle/>
          <a:p>
            <a:pPr algn="just">
              <a:buSzPts val="1600"/>
            </a:pPr>
            <a:r>
              <a:rPr lang="ja-JP" altLang="en-US" sz="1600" b="1" dirty="0">
                <a:solidFill>
                  <a:srgbClr val="636366"/>
                </a:solidFill>
                <a:latin typeface="Meiryo"/>
                <a:ea typeface="Meiryo"/>
                <a:cs typeface="Meiryo"/>
                <a:sym typeface="Meiryo"/>
              </a:rPr>
              <a:t>「パパママ育休プラス」も活用②</a:t>
            </a:r>
            <a:endParaRPr sz="1600" dirty="0">
              <a:solidFill>
                <a:srgbClr val="636366"/>
              </a:solidFill>
            </a:endParaRPr>
          </a:p>
        </p:txBody>
      </p:sp>
      <p:sp>
        <p:nvSpPr>
          <p:cNvPr id="498" name="Google Shape;498;p48"/>
          <p:cNvSpPr txBox="1"/>
          <p:nvPr/>
        </p:nvSpPr>
        <p:spPr>
          <a:xfrm>
            <a:off x="459228" y="6096981"/>
            <a:ext cx="3801330" cy="523220"/>
          </a:xfrm>
          <a:prstGeom prst="rect">
            <a:avLst/>
          </a:prstGeom>
          <a:noFill/>
          <a:ln>
            <a:noFill/>
          </a:ln>
        </p:spPr>
        <p:txBody>
          <a:bodyPr spcFirstLastPara="1" wrap="square" lIns="91425" tIns="45700" rIns="91425" bIns="45700" anchor="t" anchorCtr="0">
            <a:spAutoFit/>
          </a:bodyPr>
          <a:lstStyle/>
          <a:p>
            <a:pPr algn="just">
              <a:buSzPts val="1400"/>
            </a:pPr>
            <a:r>
              <a:rPr lang="ja-JP" altLang="en-US" dirty="0">
                <a:solidFill>
                  <a:srgbClr val="636366"/>
                </a:solidFill>
                <a:latin typeface="Meiryo"/>
                <a:ea typeface="Meiryo"/>
                <a:cs typeface="Meiryo"/>
                <a:sym typeface="Meiryo"/>
              </a:rPr>
              <a:t>「パパママ育休プラス」を使うと、子どもが１歳</a:t>
            </a:r>
            <a:r>
              <a:rPr lang="en-US" altLang="ja-JP" dirty="0">
                <a:solidFill>
                  <a:srgbClr val="636366"/>
                </a:solidFill>
                <a:latin typeface="Meiryo"/>
                <a:ea typeface="Meiryo"/>
                <a:cs typeface="Meiryo"/>
                <a:sym typeface="Meiryo"/>
              </a:rPr>
              <a:t>2</a:t>
            </a:r>
            <a:r>
              <a:rPr lang="ja-JP" altLang="en-US" dirty="0">
                <a:solidFill>
                  <a:srgbClr val="636366"/>
                </a:solidFill>
                <a:latin typeface="Meiryo"/>
                <a:ea typeface="Meiryo"/>
                <a:cs typeface="Meiryo"/>
                <a:sym typeface="Meiryo"/>
              </a:rPr>
              <a:t>か月になるまで育業可能です！</a:t>
            </a:r>
            <a:endParaRPr dirty="0">
              <a:solidFill>
                <a:srgbClr val="636366"/>
              </a:solidFill>
              <a:latin typeface="Meiryo"/>
              <a:ea typeface="Meiryo"/>
              <a:cs typeface="Meiryo"/>
              <a:sym typeface="Meiryo"/>
            </a:endParaRPr>
          </a:p>
        </p:txBody>
      </p:sp>
      <p:sp>
        <p:nvSpPr>
          <p:cNvPr id="499" name="Google Shape;499;p48"/>
          <p:cNvSpPr txBox="1"/>
          <p:nvPr/>
        </p:nvSpPr>
        <p:spPr>
          <a:xfrm>
            <a:off x="5857910" y="1265178"/>
            <a:ext cx="3480507" cy="338554"/>
          </a:xfrm>
          <a:prstGeom prst="rect">
            <a:avLst/>
          </a:prstGeom>
          <a:noFill/>
          <a:ln>
            <a:noFill/>
          </a:ln>
        </p:spPr>
        <p:txBody>
          <a:bodyPr spcFirstLastPara="1" wrap="square" lIns="91425" tIns="45700" rIns="91425" bIns="45700" anchor="t" anchorCtr="0">
            <a:spAutoFit/>
          </a:bodyPr>
          <a:lstStyle/>
          <a:p>
            <a:pPr>
              <a:buSzPts val="1600"/>
            </a:pPr>
            <a:r>
              <a:rPr lang="ja-JP" altLang="en-US" sz="1600" b="1">
                <a:solidFill>
                  <a:srgbClr val="636366"/>
                </a:solidFill>
                <a:latin typeface="Meiryo"/>
                <a:ea typeface="Meiryo"/>
                <a:cs typeface="Meiryo"/>
                <a:sym typeface="Meiryo"/>
              </a:rPr>
              <a:t>「パパママ育休プラス」も活用①</a:t>
            </a:r>
            <a:endParaRPr sz="1600">
              <a:solidFill>
                <a:srgbClr val="636366"/>
              </a:solidFill>
              <a:latin typeface="Meiryo"/>
              <a:ea typeface="Meiryo"/>
              <a:cs typeface="Meiryo"/>
              <a:sym typeface="Meiryo"/>
            </a:endParaRPr>
          </a:p>
        </p:txBody>
      </p:sp>
      <p:sp>
        <p:nvSpPr>
          <p:cNvPr id="500" name="Google Shape;500;p48"/>
          <p:cNvSpPr txBox="1"/>
          <p:nvPr/>
        </p:nvSpPr>
        <p:spPr>
          <a:xfrm>
            <a:off x="4874893" y="3401227"/>
            <a:ext cx="3801330" cy="523220"/>
          </a:xfrm>
          <a:prstGeom prst="rect">
            <a:avLst/>
          </a:prstGeom>
          <a:noFill/>
          <a:ln>
            <a:noFill/>
          </a:ln>
        </p:spPr>
        <p:txBody>
          <a:bodyPr spcFirstLastPara="1" wrap="square" lIns="91425" tIns="45700" rIns="91425" bIns="45700" anchor="t" anchorCtr="0">
            <a:spAutoFit/>
          </a:bodyPr>
          <a:lstStyle/>
          <a:p>
            <a:pPr algn="just">
              <a:buSzPts val="1400"/>
            </a:pPr>
            <a:r>
              <a:rPr lang="ja-JP" altLang="en-US" dirty="0">
                <a:solidFill>
                  <a:srgbClr val="636366"/>
                </a:solidFill>
                <a:latin typeface="Meiryo"/>
                <a:ea typeface="Meiryo"/>
                <a:cs typeface="Meiryo"/>
                <a:sym typeface="Meiryo"/>
              </a:rPr>
              <a:t>「パパママ育休プラス」を使うと、子どもが１歳</a:t>
            </a:r>
            <a:r>
              <a:rPr lang="en-US" altLang="ja-JP" dirty="0">
                <a:solidFill>
                  <a:srgbClr val="636366"/>
                </a:solidFill>
                <a:latin typeface="Meiryo"/>
                <a:ea typeface="Meiryo"/>
                <a:cs typeface="Meiryo"/>
                <a:sym typeface="Meiryo"/>
              </a:rPr>
              <a:t>2</a:t>
            </a:r>
            <a:r>
              <a:rPr lang="ja-JP" altLang="en-US" dirty="0">
                <a:solidFill>
                  <a:srgbClr val="636366"/>
                </a:solidFill>
                <a:latin typeface="Meiryo"/>
                <a:ea typeface="Meiryo"/>
                <a:cs typeface="Meiryo"/>
                <a:sym typeface="Meiryo"/>
              </a:rPr>
              <a:t>か月になるまで育業可能です！</a:t>
            </a:r>
            <a:endParaRPr dirty="0">
              <a:solidFill>
                <a:srgbClr val="636366"/>
              </a:solidFill>
              <a:latin typeface="Meiryo"/>
              <a:ea typeface="Meiryo"/>
              <a:cs typeface="Meiryo"/>
              <a:sym typeface="Meiryo"/>
            </a:endParaRPr>
          </a:p>
        </p:txBody>
      </p:sp>
      <p:sp>
        <p:nvSpPr>
          <p:cNvPr id="501" name="Google Shape;501;p48"/>
          <p:cNvSpPr txBox="1"/>
          <p:nvPr/>
        </p:nvSpPr>
        <p:spPr>
          <a:xfrm>
            <a:off x="306405" y="3374855"/>
            <a:ext cx="4229055" cy="523220"/>
          </a:xfrm>
          <a:prstGeom prst="rect">
            <a:avLst/>
          </a:prstGeom>
          <a:noFill/>
          <a:ln>
            <a:noFill/>
          </a:ln>
        </p:spPr>
        <p:txBody>
          <a:bodyPr spcFirstLastPara="1" wrap="square" lIns="91425" tIns="45700" rIns="91425" bIns="45700" anchor="t" anchorCtr="0">
            <a:spAutoFit/>
          </a:bodyPr>
          <a:lstStyle/>
          <a:p>
            <a:pPr algn="just">
              <a:buSzPts val="1400"/>
            </a:pPr>
            <a:r>
              <a:rPr lang="ja-JP" altLang="en-US" dirty="0">
                <a:solidFill>
                  <a:srgbClr val="636366"/>
                </a:solidFill>
                <a:latin typeface="Meiryo"/>
                <a:ea typeface="Meiryo"/>
                <a:cs typeface="Meiryo"/>
                <a:sym typeface="Meiryo"/>
              </a:rPr>
              <a:t>分割取得を利用して、それぞれの繁忙期に復職して育業のバトンを繋ぐこともできます！</a:t>
            </a:r>
            <a:endParaRPr dirty="0">
              <a:solidFill>
                <a:srgbClr val="636366"/>
              </a:solidFill>
              <a:latin typeface="Meiryo"/>
              <a:ea typeface="Meiryo"/>
              <a:cs typeface="Meiryo"/>
              <a:sym typeface="Meiryo"/>
            </a:endParaRPr>
          </a:p>
        </p:txBody>
      </p:sp>
      <p:sp>
        <p:nvSpPr>
          <p:cNvPr id="502" name="Google Shape;502;p48"/>
          <p:cNvSpPr txBox="1"/>
          <p:nvPr/>
        </p:nvSpPr>
        <p:spPr>
          <a:xfrm>
            <a:off x="5882376" y="4202908"/>
            <a:ext cx="3480507" cy="338554"/>
          </a:xfrm>
          <a:prstGeom prst="rect">
            <a:avLst/>
          </a:prstGeom>
          <a:noFill/>
          <a:ln>
            <a:noFill/>
          </a:ln>
        </p:spPr>
        <p:txBody>
          <a:bodyPr spcFirstLastPara="1" wrap="square" lIns="91425" tIns="45700" rIns="91425" bIns="45700" anchor="t" anchorCtr="0">
            <a:spAutoFit/>
          </a:bodyPr>
          <a:lstStyle/>
          <a:p>
            <a:pPr>
              <a:buSzPts val="1600"/>
            </a:pPr>
            <a:r>
              <a:rPr lang="ja-JP" altLang="en-US" sz="1600" b="1" dirty="0">
                <a:solidFill>
                  <a:srgbClr val="636366"/>
                </a:solidFill>
                <a:latin typeface="Meiryo"/>
                <a:ea typeface="Meiryo"/>
                <a:cs typeface="Meiryo"/>
                <a:sym typeface="Meiryo"/>
              </a:rPr>
              <a:t>「パパママ育休プラス」も活用③</a:t>
            </a:r>
            <a:endParaRPr sz="1600" dirty="0">
              <a:solidFill>
                <a:srgbClr val="636366"/>
              </a:solidFill>
              <a:latin typeface="Meiryo"/>
              <a:ea typeface="Meiryo"/>
              <a:cs typeface="Meiryo"/>
              <a:sym typeface="Meiryo"/>
            </a:endParaRPr>
          </a:p>
        </p:txBody>
      </p:sp>
      <p:sp>
        <p:nvSpPr>
          <p:cNvPr id="503" name="Google Shape;503;p48"/>
          <p:cNvSpPr txBox="1"/>
          <p:nvPr/>
        </p:nvSpPr>
        <p:spPr>
          <a:xfrm>
            <a:off x="4843947" y="6051151"/>
            <a:ext cx="3801330" cy="523220"/>
          </a:xfrm>
          <a:prstGeom prst="rect">
            <a:avLst/>
          </a:prstGeom>
          <a:noFill/>
          <a:ln>
            <a:noFill/>
          </a:ln>
        </p:spPr>
        <p:txBody>
          <a:bodyPr spcFirstLastPara="1" wrap="square" lIns="91425" tIns="45700" rIns="91425" bIns="45700" anchor="t" anchorCtr="0">
            <a:spAutoFit/>
          </a:bodyPr>
          <a:lstStyle/>
          <a:p>
            <a:pPr algn="just">
              <a:buSzPts val="1400"/>
            </a:pPr>
            <a:r>
              <a:rPr lang="ja-JP" altLang="en-US" dirty="0">
                <a:solidFill>
                  <a:srgbClr val="636366"/>
                </a:solidFill>
                <a:latin typeface="Meiryo"/>
                <a:ea typeface="Meiryo"/>
                <a:cs typeface="Meiryo"/>
                <a:sym typeface="Meiryo"/>
              </a:rPr>
              <a:t>「パパママ育休プラス」を使うと、子どもが１歳</a:t>
            </a:r>
            <a:r>
              <a:rPr lang="en-US" altLang="ja-JP" dirty="0">
                <a:solidFill>
                  <a:srgbClr val="636366"/>
                </a:solidFill>
                <a:latin typeface="Meiryo"/>
                <a:ea typeface="Meiryo"/>
                <a:cs typeface="Meiryo"/>
                <a:sym typeface="Meiryo"/>
              </a:rPr>
              <a:t>2</a:t>
            </a:r>
            <a:r>
              <a:rPr lang="ja-JP" altLang="en-US" dirty="0">
                <a:solidFill>
                  <a:srgbClr val="636366"/>
                </a:solidFill>
                <a:latin typeface="Meiryo"/>
                <a:ea typeface="Meiryo"/>
                <a:cs typeface="Meiryo"/>
                <a:sym typeface="Meiryo"/>
              </a:rPr>
              <a:t>か月になるまで育業可能です！</a:t>
            </a:r>
            <a:endParaRPr dirty="0">
              <a:solidFill>
                <a:srgbClr val="636366"/>
              </a:solidFill>
              <a:latin typeface="Meiryo"/>
              <a:ea typeface="Meiryo"/>
              <a:cs typeface="Meiryo"/>
              <a:sym typeface="Meiryo"/>
            </a:endParaRPr>
          </a:p>
        </p:txBody>
      </p:sp>
      <p:sp>
        <p:nvSpPr>
          <p:cNvPr id="504" name="Google Shape;504;p48"/>
          <p:cNvSpPr txBox="1"/>
          <p:nvPr/>
        </p:nvSpPr>
        <p:spPr>
          <a:xfrm>
            <a:off x="198002" y="223200"/>
            <a:ext cx="7973027" cy="461624"/>
          </a:xfrm>
          <a:prstGeom prst="rect">
            <a:avLst/>
          </a:prstGeom>
          <a:noFill/>
          <a:ln>
            <a:noFill/>
          </a:ln>
        </p:spPr>
        <p:txBody>
          <a:bodyPr spcFirstLastPara="1" wrap="square" lIns="91425" tIns="45700" rIns="91425" bIns="45700" anchor="t" anchorCtr="0">
            <a:spAutoFit/>
          </a:bodyPr>
          <a:lstStyle/>
          <a:p>
            <a:pPr>
              <a:buSzPts val="2400"/>
            </a:pPr>
            <a:r>
              <a:rPr lang="en-US" altLang="ja-JP" sz="2400" b="1" dirty="0">
                <a:solidFill>
                  <a:srgbClr val="636366"/>
                </a:solidFill>
                <a:latin typeface="Meiryo"/>
                <a:ea typeface="Meiryo"/>
                <a:cs typeface="Meiryo"/>
                <a:sym typeface="Meiryo"/>
              </a:rPr>
              <a:t>2-4-3</a:t>
            </a:r>
            <a:r>
              <a:rPr lang="ja-JP" altLang="en-US" sz="2400" b="1" dirty="0">
                <a:solidFill>
                  <a:srgbClr val="636366"/>
                </a:solidFill>
                <a:latin typeface="Meiryo"/>
                <a:ea typeface="Meiryo"/>
                <a:cs typeface="Meiryo"/>
                <a:sym typeface="Meiryo"/>
              </a:rPr>
              <a:t>　育業のリアル　</a:t>
            </a:r>
            <a:r>
              <a:rPr lang="ja-JP" altLang="en-US" sz="2000" b="1" dirty="0">
                <a:solidFill>
                  <a:srgbClr val="636366"/>
                </a:solidFill>
                <a:latin typeface="Meiryo"/>
                <a:ea typeface="Meiryo"/>
                <a:cs typeface="Meiryo"/>
                <a:sym typeface="Meiryo"/>
              </a:rPr>
              <a:t>パパ・ママが </a:t>
            </a:r>
            <a:r>
              <a:rPr lang="ja-JP" altLang="en-US" sz="2400" b="1" dirty="0">
                <a:solidFill>
                  <a:srgbClr val="636366"/>
                </a:solidFill>
                <a:latin typeface="Meiryo"/>
                <a:ea typeface="Meiryo"/>
                <a:cs typeface="Meiryo"/>
                <a:sym typeface="Meiryo"/>
              </a:rPr>
              <a:t>協力して育業②　　　</a:t>
            </a:r>
            <a:endParaRPr sz="2400" b="1" strike="sngStrike" dirty="0">
              <a:solidFill>
                <a:srgbClr val="636366"/>
              </a:solidFill>
              <a:latin typeface="Meiryo"/>
              <a:ea typeface="Meiryo"/>
              <a:cs typeface="Meiryo"/>
              <a:sym typeface="Meiry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7"/>
          <p:cNvSpPr txBox="1"/>
          <p:nvPr/>
        </p:nvSpPr>
        <p:spPr>
          <a:xfrm>
            <a:off x="331493" y="2342821"/>
            <a:ext cx="8606929" cy="2031285"/>
          </a:xfrm>
          <a:prstGeom prst="rect">
            <a:avLst/>
          </a:prstGeom>
          <a:solidFill>
            <a:srgbClr val="E1EFD8"/>
          </a:solidFill>
          <a:ln>
            <a:noFill/>
          </a:ln>
        </p:spPr>
        <p:txBody>
          <a:bodyPr spcFirstLastPara="1" wrap="square" lIns="91425" tIns="45700" rIns="91425" bIns="45700" anchor="t" anchorCtr="0">
            <a:spAutoFit/>
          </a:bodyPr>
          <a:lstStyle/>
          <a:p>
            <a:pPr algn="just">
              <a:buSzPts val="1800"/>
              <a:defRPr/>
            </a:pPr>
            <a:r>
              <a:rPr lang="ja-JP" altLang="en-US" sz="1800" b="1" dirty="0">
                <a:solidFill>
                  <a:srgbClr val="FF0000"/>
                </a:solidFill>
                <a:latin typeface="Meiryo"/>
                <a:ea typeface="Meiryo"/>
                <a:cs typeface="Meiryo"/>
                <a:sym typeface="Meiryo"/>
              </a:rPr>
              <a:t>悪い例</a:t>
            </a:r>
            <a:endParaRPr sz="1800" b="1" dirty="0">
              <a:solidFill>
                <a:srgbClr val="FF0000"/>
              </a:solidFill>
              <a:latin typeface="Meiryo"/>
              <a:ea typeface="Meiryo"/>
              <a:cs typeface="Meiryo"/>
              <a:sym typeface="Meiryo"/>
            </a:endParaRPr>
          </a:p>
          <a:p>
            <a:pPr algn="just">
              <a:buSzPts val="1800"/>
              <a:defRPr/>
            </a:pPr>
            <a:r>
              <a:rPr lang="en-US" altLang="ja-JP" sz="1800" dirty="0">
                <a:solidFill>
                  <a:srgbClr val="636366"/>
                </a:solidFill>
                <a:latin typeface="Meiryo"/>
                <a:ea typeface="Meiryo"/>
                <a:cs typeface="Meiryo"/>
                <a:sym typeface="Meiryo"/>
              </a:rPr>
              <a:t>A</a:t>
            </a:r>
            <a:r>
              <a:rPr lang="ja-JP" altLang="en-US" sz="1800" dirty="0">
                <a:solidFill>
                  <a:srgbClr val="636366"/>
                </a:solidFill>
                <a:latin typeface="Meiryo"/>
                <a:ea typeface="Meiryo"/>
                <a:cs typeface="Meiryo"/>
                <a:sym typeface="Meiryo"/>
              </a:rPr>
              <a:t>のプロ意識を利用し「法律はわかるけどあなたがいないと</a:t>
            </a:r>
            <a:r>
              <a:rPr lang="en-US" altLang="ja-JP" sz="1800" dirty="0">
                <a:solidFill>
                  <a:srgbClr val="636366"/>
                </a:solidFill>
                <a:latin typeface="Meiryo"/>
                <a:ea typeface="Meiryo"/>
                <a:cs typeface="Meiryo"/>
                <a:sym typeface="Meiryo"/>
              </a:rPr>
              <a:t>…</a:t>
            </a:r>
            <a:r>
              <a:rPr lang="ja-JP" altLang="en-US" sz="1800" dirty="0">
                <a:solidFill>
                  <a:srgbClr val="636366"/>
                </a:solidFill>
                <a:latin typeface="Meiryo"/>
                <a:ea typeface="Meiryo"/>
                <a:cs typeface="Meiryo"/>
                <a:sym typeface="Meiryo"/>
              </a:rPr>
              <a:t>」と</a:t>
            </a:r>
            <a:r>
              <a:rPr lang="en-US" altLang="ja-JP" sz="1800" dirty="0">
                <a:solidFill>
                  <a:srgbClr val="636366"/>
                </a:solidFill>
                <a:latin typeface="Meiryo"/>
                <a:ea typeface="Meiryo"/>
                <a:cs typeface="Meiryo"/>
                <a:sym typeface="Meiryo"/>
              </a:rPr>
              <a:t>A</a:t>
            </a:r>
            <a:r>
              <a:rPr lang="ja-JP" altLang="en-US" sz="1800" dirty="0">
                <a:solidFill>
                  <a:srgbClr val="636366"/>
                </a:solidFill>
                <a:latin typeface="Meiryo"/>
                <a:ea typeface="Meiryo"/>
                <a:cs typeface="Meiryo"/>
                <a:sym typeface="Meiryo"/>
              </a:rPr>
              <a:t>が育業をしないように誘導。</a:t>
            </a:r>
            <a:endParaRPr sz="1800" dirty="0">
              <a:solidFill>
                <a:srgbClr val="636366"/>
              </a:solidFill>
              <a:latin typeface="Meiryo"/>
              <a:ea typeface="Meiryo"/>
              <a:cs typeface="Meiryo"/>
              <a:sym typeface="Meiryo"/>
            </a:endParaRPr>
          </a:p>
          <a:p>
            <a:pPr algn="just">
              <a:buSzPts val="1800"/>
              <a:defRPr/>
            </a:pPr>
            <a:endParaRPr sz="1800" dirty="0">
              <a:solidFill>
                <a:srgbClr val="636366"/>
              </a:solidFill>
              <a:latin typeface="Meiryo"/>
              <a:ea typeface="Meiryo"/>
              <a:cs typeface="Meiryo"/>
              <a:sym typeface="Meiryo"/>
            </a:endParaRPr>
          </a:p>
          <a:p>
            <a:pPr algn="just">
              <a:buSzPts val="1800"/>
              <a:defRPr/>
            </a:pPr>
            <a:r>
              <a:rPr lang="ja-JP" altLang="en-US" sz="1800" dirty="0">
                <a:solidFill>
                  <a:srgbClr val="636366"/>
                </a:solidFill>
                <a:latin typeface="Meiryo"/>
                <a:ea typeface="Meiryo"/>
                <a:cs typeface="Meiryo"/>
                <a:sym typeface="Meiryo"/>
              </a:rPr>
              <a:t>→ </a:t>
            </a:r>
            <a:r>
              <a:rPr lang="en-US" altLang="ja-JP" sz="1800" dirty="0">
                <a:solidFill>
                  <a:srgbClr val="636366"/>
                </a:solidFill>
                <a:latin typeface="Meiryo"/>
                <a:ea typeface="Meiryo"/>
                <a:cs typeface="Meiryo"/>
                <a:sym typeface="Meiryo"/>
              </a:rPr>
              <a:t>A</a:t>
            </a:r>
            <a:r>
              <a:rPr lang="ja-JP" altLang="en-US" sz="1800" dirty="0">
                <a:solidFill>
                  <a:srgbClr val="636366"/>
                </a:solidFill>
                <a:latin typeface="Meiryo"/>
                <a:ea typeface="Meiryo"/>
                <a:cs typeface="Meiryo"/>
                <a:sym typeface="Meiryo"/>
              </a:rPr>
              <a:t>は、退職</a:t>
            </a:r>
            <a:endParaRPr sz="1800" dirty="0">
              <a:solidFill>
                <a:srgbClr val="636366"/>
              </a:solidFill>
              <a:latin typeface="Meiryo"/>
              <a:ea typeface="Meiryo"/>
              <a:cs typeface="Meiryo"/>
              <a:sym typeface="Meiryo"/>
            </a:endParaRPr>
          </a:p>
          <a:p>
            <a:pPr algn="just">
              <a:buSzPts val="1800"/>
              <a:defRPr/>
            </a:pPr>
            <a:endParaRPr sz="1800" dirty="0">
              <a:solidFill>
                <a:srgbClr val="636366"/>
              </a:solidFill>
              <a:latin typeface="Meiryo"/>
              <a:ea typeface="Meiryo"/>
              <a:cs typeface="Meiryo"/>
              <a:sym typeface="Meiryo"/>
            </a:endParaRPr>
          </a:p>
          <a:p>
            <a:pPr algn="just">
              <a:buSzPts val="1800"/>
              <a:defRPr/>
            </a:pPr>
            <a:r>
              <a:rPr lang="en-US" altLang="ja-JP" sz="1800" dirty="0">
                <a:solidFill>
                  <a:srgbClr val="636366"/>
                </a:solidFill>
                <a:latin typeface="Meiryo"/>
                <a:ea typeface="Meiryo"/>
                <a:cs typeface="Meiryo"/>
                <a:sym typeface="Meiryo"/>
              </a:rPr>
              <a:t>※ </a:t>
            </a:r>
            <a:r>
              <a:rPr lang="ja-JP" altLang="en-US" sz="1800" dirty="0">
                <a:solidFill>
                  <a:srgbClr val="636366"/>
                </a:solidFill>
                <a:latin typeface="Meiryo"/>
                <a:ea typeface="Meiryo"/>
                <a:cs typeface="Meiryo"/>
                <a:sym typeface="Meiryo"/>
              </a:rPr>
              <a:t>休まれたら困る労働者が退職したらもっと困るはずです。</a:t>
            </a:r>
            <a:endParaRPr sz="1800" dirty="0">
              <a:solidFill>
                <a:srgbClr val="636366"/>
              </a:solidFill>
              <a:latin typeface="Meiryo"/>
              <a:ea typeface="Meiryo"/>
              <a:cs typeface="Meiryo"/>
              <a:sym typeface="Meiryo"/>
            </a:endParaRPr>
          </a:p>
        </p:txBody>
      </p:sp>
      <p:sp>
        <p:nvSpPr>
          <p:cNvPr id="562" name="Google Shape;562;p67"/>
          <p:cNvSpPr txBox="1"/>
          <p:nvPr/>
        </p:nvSpPr>
        <p:spPr>
          <a:xfrm>
            <a:off x="311941" y="4477715"/>
            <a:ext cx="8626481" cy="2031285"/>
          </a:xfrm>
          <a:prstGeom prst="rect">
            <a:avLst/>
          </a:prstGeom>
          <a:solidFill>
            <a:srgbClr val="E1EFD8"/>
          </a:solidFill>
          <a:ln>
            <a:noFill/>
          </a:ln>
        </p:spPr>
        <p:txBody>
          <a:bodyPr spcFirstLastPara="1" wrap="square" lIns="91425" tIns="45700" rIns="91425" bIns="45700" anchor="t" anchorCtr="0">
            <a:spAutoFit/>
          </a:bodyPr>
          <a:lstStyle/>
          <a:p>
            <a:pPr algn="just">
              <a:buSzPts val="1800"/>
              <a:defRPr/>
            </a:pPr>
            <a:r>
              <a:rPr lang="ja-JP" altLang="en-US" sz="1800" b="1" dirty="0">
                <a:solidFill>
                  <a:srgbClr val="46B85F"/>
                </a:solidFill>
                <a:latin typeface="Meiryo"/>
                <a:ea typeface="Meiryo"/>
                <a:cs typeface="Meiryo"/>
                <a:sym typeface="Meiryo"/>
              </a:rPr>
              <a:t>良い例</a:t>
            </a:r>
            <a:endParaRPr sz="1800" b="1" dirty="0">
              <a:solidFill>
                <a:srgbClr val="46B85F"/>
              </a:solidFill>
              <a:latin typeface="Meiryo"/>
              <a:ea typeface="Meiryo"/>
              <a:cs typeface="Meiryo"/>
              <a:sym typeface="Meiryo"/>
            </a:endParaRPr>
          </a:p>
          <a:p>
            <a:pPr algn="just">
              <a:buSzPts val="1800"/>
              <a:defRPr/>
            </a:pPr>
            <a:r>
              <a:rPr lang="ja-JP" altLang="en-US" sz="1800" dirty="0">
                <a:solidFill>
                  <a:srgbClr val="636366"/>
                </a:solidFill>
                <a:latin typeface="Meiryo"/>
                <a:ea typeface="Meiryo"/>
                <a:cs typeface="Meiryo"/>
                <a:sym typeface="Meiryo"/>
              </a:rPr>
              <a:t>「産後パパ育休」を使い、外せない会議の日だけオンラインで参加する、一部技術を後輩に伝授するなど工夫をした。</a:t>
            </a:r>
            <a:endParaRPr sz="1800" dirty="0">
              <a:solidFill>
                <a:srgbClr val="636366"/>
              </a:solidFill>
              <a:latin typeface="Meiryo"/>
              <a:ea typeface="Meiryo"/>
              <a:cs typeface="Meiryo"/>
              <a:sym typeface="Meiryo"/>
            </a:endParaRPr>
          </a:p>
          <a:p>
            <a:pPr algn="just">
              <a:buSzPts val="1800"/>
              <a:defRPr/>
            </a:pPr>
            <a:endParaRPr sz="1800" dirty="0">
              <a:solidFill>
                <a:srgbClr val="636366"/>
              </a:solidFill>
              <a:latin typeface="Meiryo"/>
              <a:ea typeface="Meiryo"/>
              <a:cs typeface="Meiryo"/>
              <a:sym typeface="Meiryo"/>
            </a:endParaRPr>
          </a:p>
          <a:p>
            <a:pPr algn="just">
              <a:buSzPts val="1800"/>
              <a:defRPr/>
            </a:pPr>
            <a:r>
              <a:rPr lang="ja-JP" altLang="en-US" sz="1800" dirty="0">
                <a:solidFill>
                  <a:srgbClr val="636366"/>
                </a:solidFill>
                <a:latin typeface="Meiryo"/>
                <a:ea typeface="Meiryo"/>
                <a:cs typeface="Meiryo"/>
                <a:sym typeface="Meiryo"/>
              </a:rPr>
              <a:t>→ 後輩技術者も育ち、仕事が見える化された。</a:t>
            </a:r>
            <a:endParaRPr sz="1800" dirty="0">
              <a:solidFill>
                <a:srgbClr val="636366"/>
              </a:solidFill>
              <a:latin typeface="Meiryo"/>
              <a:ea typeface="Meiryo"/>
              <a:cs typeface="Meiryo"/>
              <a:sym typeface="Meiryo"/>
            </a:endParaRPr>
          </a:p>
          <a:p>
            <a:pPr algn="just">
              <a:buSzPts val="1800"/>
              <a:defRPr/>
            </a:pPr>
            <a:endParaRPr sz="1800" dirty="0">
              <a:solidFill>
                <a:srgbClr val="636366"/>
              </a:solidFill>
              <a:latin typeface="Meiryo"/>
              <a:ea typeface="Meiryo"/>
              <a:cs typeface="Meiryo"/>
              <a:sym typeface="Meiryo"/>
            </a:endParaRPr>
          </a:p>
          <a:p>
            <a:pPr algn="just">
              <a:buSzPts val="1800"/>
              <a:defRPr/>
            </a:pPr>
            <a:r>
              <a:rPr lang="en-US" altLang="ja-JP" sz="1800" dirty="0">
                <a:solidFill>
                  <a:srgbClr val="636366"/>
                </a:solidFill>
                <a:latin typeface="Meiryo"/>
                <a:ea typeface="Meiryo"/>
                <a:cs typeface="Meiryo"/>
                <a:sym typeface="Meiryo"/>
              </a:rPr>
              <a:t>※ </a:t>
            </a:r>
            <a:r>
              <a:rPr lang="ja-JP" altLang="en-US" sz="1800" dirty="0">
                <a:solidFill>
                  <a:srgbClr val="636366"/>
                </a:solidFill>
                <a:latin typeface="Meiryo"/>
                <a:ea typeface="Meiryo"/>
                <a:cs typeface="Meiryo"/>
                <a:sym typeface="Meiryo"/>
              </a:rPr>
              <a:t>病気、介護などで誰かが突然休むリスクに備える体制が整備されました。</a:t>
            </a:r>
            <a:endParaRPr sz="1800" dirty="0">
              <a:solidFill>
                <a:srgbClr val="636366"/>
              </a:solidFill>
              <a:latin typeface="Meiryo"/>
              <a:ea typeface="Meiryo"/>
              <a:cs typeface="Meiryo"/>
              <a:sym typeface="Meiryo"/>
            </a:endParaRPr>
          </a:p>
        </p:txBody>
      </p:sp>
      <p:sp>
        <p:nvSpPr>
          <p:cNvPr id="563" name="Google Shape;563;p67"/>
          <p:cNvSpPr txBox="1"/>
          <p:nvPr/>
        </p:nvSpPr>
        <p:spPr>
          <a:xfrm>
            <a:off x="198000" y="223200"/>
            <a:ext cx="7350600" cy="461624"/>
          </a:xfrm>
          <a:prstGeom prst="rect">
            <a:avLst/>
          </a:prstGeom>
          <a:noFill/>
          <a:ln>
            <a:noFill/>
          </a:ln>
        </p:spPr>
        <p:txBody>
          <a:bodyPr spcFirstLastPara="1" wrap="square" lIns="91425" tIns="45700" rIns="91425" bIns="45700" anchor="t" anchorCtr="0">
            <a:spAutoFit/>
          </a:bodyPr>
          <a:lstStyle/>
          <a:p>
            <a:pPr>
              <a:buSzPts val="2400"/>
              <a:defRPr/>
            </a:pPr>
            <a:r>
              <a:rPr lang="en-US" altLang="ja-JP" sz="2400" b="1" dirty="0">
                <a:solidFill>
                  <a:srgbClr val="636366"/>
                </a:solidFill>
                <a:latin typeface="Meiryo"/>
                <a:ea typeface="Meiryo"/>
                <a:cs typeface="Meiryo"/>
                <a:sym typeface="Meiryo"/>
              </a:rPr>
              <a:t>2-5</a:t>
            </a:r>
            <a:r>
              <a:rPr lang="ja-JP" altLang="en-US" sz="2400" b="1" dirty="0">
                <a:solidFill>
                  <a:srgbClr val="636366"/>
                </a:solidFill>
                <a:latin typeface="Meiryo"/>
                <a:ea typeface="Meiryo"/>
                <a:cs typeface="Meiryo"/>
                <a:sym typeface="Meiryo"/>
              </a:rPr>
              <a:t>　事例紹介</a:t>
            </a:r>
            <a:endParaRPr sz="2400" b="1" dirty="0">
              <a:solidFill>
                <a:srgbClr val="636366"/>
              </a:solidFill>
              <a:latin typeface="Meiryo"/>
              <a:ea typeface="Meiryo"/>
              <a:cs typeface="Meiryo"/>
              <a:sym typeface="Meiryo"/>
            </a:endParaRPr>
          </a:p>
        </p:txBody>
      </p:sp>
      <p:sp>
        <p:nvSpPr>
          <p:cNvPr id="564" name="Google Shape;564;p67"/>
          <p:cNvSpPr txBox="1"/>
          <p:nvPr/>
        </p:nvSpPr>
        <p:spPr>
          <a:xfrm>
            <a:off x="331493" y="1069789"/>
            <a:ext cx="8524509" cy="1200288"/>
          </a:xfrm>
          <a:prstGeom prst="rect">
            <a:avLst/>
          </a:prstGeom>
          <a:noFill/>
          <a:ln>
            <a:noFill/>
          </a:ln>
        </p:spPr>
        <p:txBody>
          <a:bodyPr spcFirstLastPara="1" wrap="square" lIns="91425" tIns="45700" rIns="91425" bIns="45700" anchor="t" anchorCtr="0">
            <a:spAutoFit/>
          </a:bodyPr>
          <a:lstStyle/>
          <a:p>
            <a:pPr algn="just">
              <a:buSzPts val="1800"/>
              <a:defRPr/>
            </a:pPr>
            <a:r>
              <a:rPr lang="ja-JP" altLang="en-US" sz="1800" dirty="0">
                <a:solidFill>
                  <a:srgbClr val="636366"/>
                </a:solidFill>
                <a:latin typeface="Meiryo"/>
                <a:ea typeface="Meiryo"/>
                <a:cs typeface="Meiryo"/>
                <a:sym typeface="Meiryo"/>
              </a:rPr>
              <a:t>＜事例＞</a:t>
            </a:r>
            <a:endParaRPr sz="1800" dirty="0">
              <a:solidFill>
                <a:srgbClr val="636366"/>
              </a:solidFill>
              <a:latin typeface="Meiryo"/>
              <a:ea typeface="Meiryo"/>
              <a:cs typeface="Meiryo"/>
              <a:sym typeface="Meiryo"/>
            </a:endParaRPr>
          </a:p>
          <a:p>
            <a:pPr algn="just">
              <a:buSzPts val="1800"/>
              <a:defRPr/>
            </a:pPr>
            <a:r>
              <a:rPr lang="ja-JP" altLang="en-US" sz="1800" dirty="0">
                <a:solidFill>
                  <a:srgbClr val="636366"/>
                </a:solidFill>
                <a:latin typeface="Meiryo"/>
                <a:ea typeface="Meiryo"/>
                <a:cs typeface="Meiryo"/>
                <a:sym typeface="Meiryo"/>
              </a:rPr>
              <a:t>・男性社員</a:t>
            </a:r>
            <a:r>
              <a:rPr lang="en-US" altLang="ja-JP" sz="1800" dirty="0">
                <a:solidFill>
                  <a:srgbClr val="636366"/>
                </a:solidFill>
                <a:latin typeface="Meiryo"/>
                <a:ea typeface="Meiryo"/>
                <a:cs typeface="Meiryo"/>
                <a:sym typeface="Meiryo"/>
              </a:rPr>
              <a:t>A</a:t>
            </a:r>
            <a:r>
              <a:rPr lang="ja-JP" altLang="en-US" sz="1800" dirty="0">
                <a:solidFill>
                  <a:srgbClr val="636366"/>
                </a:solidFill>
                <a:latin typeface="Meiryo"/>
                <a:ea typeface="Meiryo"/>
                <a:cs typeface="Meiryo"/>
                <a:sym typeface="Meiryo"/>
              </a:rPr>
              <a:t>が第</a:t>
            </a:r>
            <a:r>
              <a:rPr lang="en-US" altLang="ja-JP" sz="1800" dirty="0">
                <a:solidFill>
                  <a:srgbClr val="636366"/>
                </a:solidFill>
                <a:latin typeface="Meiryo"/>
                <a:ea typeface="Meiryo"/>
                <a:cs typeface="Meiryo"/>
                <a:sym typeface="Meiryo"/>
              </a:rPr>
              <a:t>2</a:t>
            </a:r>
            <a:r>
              <a:rPr lang="ja-JP" altLang="en-US" sz="1800" dirty="0">
                <a:solidFill>
                  <a:srgbClr val="636366"/>
                </a:solidFill>
                <a:latin typeface="Meiryo"/>
                <a:ea typeface="Meiryo"/>
                <a:cs typeface="Meiryo"/>
                <a:sym typeface="Meiryo"/>
              </a:rPr>
              <a:t>子出産直後の</a:t>
            </a:r>
            <a:r>
              <a:rPr lang="en-US" altLang="ja-JP" sz="1800" dirty="0">
                <a:solidFill>
                  <a:srgbClr val="636366"/>
                </a:solidFill>
                <a:latin typeface="Meiryo"/>
                <a:ea typeface="Meiryo"/>
                <a:cs typeface="Meiryo"/>
                <a:sym typeface="Meiryo"/>
              </a:rPr>
              <a:t>1</a:t>
            </a:r>
            <a:r>
              <a:rPr lang="ja-JP" altLang="en-US" sz="1800" dirty="0">
                <a:solidFill>
                  <a:srgbClr val="636366"/>
                </a:solidFill>
                <a:latin typeface="Meiryo"/>
                <a:ea typeface="Meiryo"/>
                <a:cs typeface="Meiryo"/>
                <a:sym typeface="Meiryo"/>
              </a:rPr>
              <a:t>か月育業を希望</a:t>
            </a:r>
            <a:endParaRPr sz="1800" dirty="0">
              <a:solidFill>
                <a:srgbClr val="636366"/>
              </a:solidFill>
              <a:latin typeface="Meiryo"/>
              <a:ea typeface="Meiryo"/>
              <a:cs typeface="Meiryo"/>
              <a:sym typeface="Meiryo"/>
            </a:endParaRPr>
          </a:p>
          <a:p>
            <a:pPr algn="just">
              <a:buSzPts val="1800"/>
              <a:defRPr/>
            </a:pPr>
            <a:r>
              <a:rPr lang="ja-JP" altLang="en-US" sz="1800" dirty="0">
                <a:solidFill>
                  <a:srgbClr val="636366"/>
                </a:solidFill>
                <a:latin typeface="Meiryo"/>
                <a:ea typeface="Meiryo"/>
                <a:cs typeface="Meiryo"/>
                <a:sym typeface="Meiryo"/>
              </a:rPr>
              <a:t>・</a:t>
            </a:r>
            <a:r>
              <a:rPr lang="en-US" altLang="ja-JP" sz="1800" dirty="0">
                <a:solidFill>
                  <a:srgbClr val="636366"/>
                </a:solidFill>
                <a:latin typeface="Meiryo"/>
                <a:ea typeface="Meiryo"/>
                <a:cs typeface="Meiryo"/>
                <a:sym typeface="Meiryo"/>
              </a:rPr>
              <a:t>A</a:t>
            </a:r>
            <a:r>
              <a:rPr lang="ja-JP" altLang="en-US" sz="1800" dirty="0">
                <a:solidFill>
                  <a:srgbClr val="636366"/>
                </a:solidFill>
                <a:latin typeface="Meiryo"/>
                <a:ea typeface="Meiryo"/>
                <a:cs typeface="Meiryo"/>
                <a:sym typeface="Meiryo"/>
              </a:rPr>
              <a:t>はベテランの技術者で、その人がいないとプロジェクトが進まない</a:t>
            </a:r>
            <a:endParaRPr sz="1800" dirty="0">
              <a:solidFill>
                <a:srgbClr val="636366"/>
              </a:solidFill>
              <a:latin typeface="Meiryo"/>
              <a:ea typeface="Meiryo"/>
              <a:cs typeface="Meiryo"/>
              <a:sym typeface="Meiryo"/>
            </a:endParaRPr>
          </a:p>
          <a:p>
            <a:pPr algn="just">
              <a:buSzPts val="1800"/>
              <a:defRPr/>
            </a:pPr>
            <a:r>
              <a:rPr lang="ja-JP" altLang="en-US" sz="1800" dirty="0">
                <a:solidFill>
                  <a:srgbClr val="636366"/>
                </a:solidFill>
                <a:latin typeface="Meiryo"/>
                <a:ea typeface="Meiryo"/>
                <a:cs typeface="Meiryo"/>
                <a:sym typeface="Meiryo"/>
              </a:rPr>
              <a:t>・どちらの両親も頼ることができず、</a:t>
            </a:r>
            <a:r>
              <a:rPr lang="en-US" altLang="ja-JP" sz="1800" dirty="0">
                <a:solidFill>
                  <a:srgbClr val="636366"/>
                </a:solidFill>
                <a:latin typeface="Meiryo"/>
                <a:ea typeface="Meiryo"/>
                <a:cs typeface="Meiryo"/>
                <a:sym typeface="Meiryo"/>
              </a:rPr>
              <a:t>A</a:t>
            </a:r>
            <a:r>
              <a:rPr lang="ja-JP" altLang="en-US" sz="1800" dirty="0">
                <a:solidFill>
                  <a:srgbClr val="636366"/>
                </a:solidFill>
                <a:latin typeface="Meiryo"/>
                <a:ea typeface="Meiryo"/>
                <a:cs typeface="Meiryo"/>
                <a:sym typeface="Meiryo"/>
              </a:rPr>
              <a:t>育業しないと</a:t>
            </a:r>
            <a:r>
              <a:rPr lang="en-US" altLang="ja-JP" sz="1800" dirty="0">
                <a:solidFill>
                  <a:srgbClr val="636366"/>
                </a:solidFill>
                <a:latin typeface="Meiryo"/>
                <a:ea typeface="Meiryo"/>
                <a:cs typeface="Meiryo"/>
                <a:sym typeface="Meiryo"/>
              </a:rPr>
              <a:t>A</a:t>
            </a:r>
            <a:r>
              <a:rPr lang="ja-JP" altLang="en-US" sz="1800" dirty="0">
                <a:solidFill>
                  <a:srgbClr val="636366"/>
                </a:solidFill>
                <a:latin typeface="Meiryo"/>
                <a:ea typeface="Meiryo"/>
                <a:cs typeface="Meiryo"/>
                <a:sym typeface="Meiryo"/>
              </a:rPr>
              <a:t>の家は</a:t>
            </a:r>
            <a:r>
              <a:rPr lang="en-US" altLang="ja-JP" sz="1800" dirty="0">
                <a:solidFill>
                  <a:srgbClr val="636366"/>
                </a:solidFill>
                <a:latin typeface="Meiryo"/>
                <a:ea typeface="Meiryo"/>
                <a:cs typeface="Meiryo"/>
                <a:sym typeface="Meiryo"/>
              </a:rPr>
              <a:t>…</a:t>
            </a:r>
            <a:endParaRPr dirty="0">
              <a:latin typeface="Meiryo"/>
              <a:ea typeface="Meiryo"/>
              <a:cs typeface="Meiryo"/>
              <a:sym typeface="Meiryo"/>
            </a:endParaRPr>
          </a:p>
        </p:txBody>
      </p:sp>
    </p:spTree>
    <p:extLst>
      <p:ext uri="{BB962C8B-B14F-4D97-AF65-F5344CB8AC3E}">
        <p14:creationId xmlns:p14="http://schemas.microsoft.com/office/powerpoint/2010/main" val="2924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6"/>
          <p:cNvSpPr txBox="1"/>
          <p:nvPr/>
        </p:nvSpPr>
        <p:spPr>
          <a:xfrm>
            <a:off x="198000" y="223200"/>
            <a:ext cx="7350600" cy="461624"/>
          </a:xfrm>
          <a:prstGeom prst="rect">
            <a:avLst/>
          </a:prstGeom>
          <a:noFill/>
          <a:ln>
            <a:noFill/>
          </a:ln>
        </p:spPr>
        <p:txBody>
          <a:bodyPr spcFirstLastPara="1" wrap="square" lIns="91425" tIns="45700" rIns="91425" bIns="45700" anchor="t" anchorCtr="0">
            <a:spAutoFit/>
          </a:bodyPr>
          <a:lstStyle/>
          <a:p>
            <a:pPr>
              <a:buSzPts val="2400"/>
            </a:pPr>
            <a:r>
              <a:rPr lang="en-US" altLang="ja-JP" sz="2400" b="1">
                <a:solidFill>
                  <a:srgbClr val="636366"/>
                </a:solidFill>
                <a:latin typeface="Meiryo"/>
                <a:ea typeface="Meiryo"/>
                <a:cs typeface="Meiryo"/>
                <a:sym typeface="Meiryo"/>
              </a:rPr>
              <a:t>2-6</a:t>
            </a:r>
            <a:r>
              <a:rPr lang="ja-JP" altLang="en-US" sz="2400" b="1">
                <a:solidFill>
                  <a:srgbClr val="636366"/>
                </a:solidFill>
                <a:latin typeface="Meiryo"/>
                <a:ea typeface="Meiryo"/>
                <a:cs typeface="Meiryo"/>
                <a:sym typeface="Meiryo"/>
              </a:rPr>
              <a:t>　まとめ </a:t>
            </a:r>
            <a:r>
              <a:rPr lang="en-US" altLang="ja-JP" sz="2400" b="1">
                <a:solidFill>
                  <a:srgbClr val="636366"/>
                </a:solidFill>
                <a:latin typeface="Meiryo"/>
                <a:ea typeface="Meiryo"/>
                <a:cs typeface="Meiryo"/>
                <a:sym typeface="Meiryo"/>
              </a:rPr>
              <a:t>… </a:t>
            </a:r>
            <a:r>
              <a:rPr lang="ja-JP" altLang="en-US" sz="2400" b="1">
                <a:solidFill>
                  <a:srgbClr val="636366"/>
                </a:solidFill>
                <a:latin typeface="Meiryo"/>
                <a:ea typeface="Meiryo"/>
                <a:cs typeface="Meiryo"/>
                <a:sym typeface="Meiryo"/>
              </a:rPr>
              <a:t>まず何をしますか？</a:t>
            </a:r>
            <a:endParaRPr sz="2400" b="1">
              <a:solidFill>
                <a:srgbClr val="636366"/>
              </a:solidFill>
              <a:latin typeface="Meiryo"/>
              <a:ea typeface="Meiryo"/>
              <a:cs typeface="Meiryo"/>
              <a:sym typeface="Meiryo"/>
            </a:endParaRPr>
          </a:p>
        </p:txBody>
      </p:sp>
      <p:graphicFrame>
        <p:nvGraphicFramePr>
          <p:cNvPr id="572" name="Google Shape;572;p86"/>
          <p:cNvGraphicFramePr/>
          <p:nvPr/>
        </p:nvGraphicFramePr>
        <p:xfrm>
          <a:off x="223389" y="957056"/>
          <a:ext cx="8568000" cy="5661198"/>
        </p:xfrm>
        <a:graphic>
          <a:graphicData uri="http://schemas.openxmlformats.org/drawingml/2006/table">
            <a:tbl>
              <a:tblPr>
                <a:noFill/>
              </a:tblPr>
              <a:tblGrid>
                <a:gridCol w="612000">
                  <a:extLst>
                    <a:ext uri="{9D8B030D-6E8A-4147-A177-3AD203B41FA5}">
                      <a16:colId xmlns:a16="http://schemas.microsoft.com/office/drawing/2014/main" val="20000"/>
                    </a:ext>
                  </a:extLst>
                </a:gridCol>
                <a:gridCol w="7956000">
                  <a:extLst>
                    <a:ext uri="{9D8B030D-6E8A-4147-A177-3AD203B41FA5}">
                      <a16:colId xmlns:a16="http://schemas.microsoft.com/office/drawing/2014/main" val="20001"/>
                    </a:ext>
                  </a:extLst>
                </a:gridCol>
              </a:tblGrid>
              <a:tr h="470925">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dirty="0">
                        <a:latin typeface="Meiryo"/>
                        <a:ea typeface="Meiryo"/>
                        <a:cs typeface="Meiryo"/>
                        <a:sym typeface="Meiryo"/>
                      </a:endParaRPr>
                    </a:p>
                  </a:txBody>
                  <a:tcPr marL="91450" marR="91450" marT="45725" marB="45725" anchor="ctr"/>
                </a:tc>
                <a:tc>
                  <a:txBody>
                    <a:bodyPr/>
                    <a:lstStyle/>
                    <a:p>
                      <a:pPr marL="0" marR="0" lvl="0" indent="0" algn="ctr" rtl="0">
                        <a:lnSpc>
                          <a:spcPct val="156250"/>
                        </a:lnSpc>
                        <a:spcBef>
                          <a:spcPts val="0"/>
                        </a:spcBef>
                        <a:spcAft>
                          <a:spcPts val="0"/>
                        </a:spcAft>
                        <a:buClr>
                          <a:srgbClr val="000000"/>
                        </a:buClr>
                        <a:buSzPts val="1600"/>
                        <a:buFont typeface="Arial"/>
                        <a:buNone/>
                      </a:pPr>
                      <a:r>
                        <a:rPr lang="ja-JP" sz="1800" b="1" u="none" strike="noStrike" cap="none">
                          <a:solidFill>
                            <a:srgbClr val="636366"/>
                          </a:solidFill>
                          <a:latin typeface="Meiryo"/>
                          <a:ea typeface="Meiryo"/>
                          <a:cs typeface="Meiryo"/>
                          <a:sym typeface="Meiryo"/>
                        </a:rPr>
                        <a:t>「育業」チェックシート</a:t>
                      </a:r>
                      <a:endParaRPr sz="1800" b="1" u="none" strike="noStrike" cap="none">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0"/>
                  </a:ext>
                </a:extLst>
              </a:tr>
              <a:tr h="470925">
                <a:tc>
                  <a:txBody>
                    <a:bodyPr/>
                    <a:lstStyle/>
                    <a:p>
                      <a:pPr marL="0" marR="0" lvl="0" indent="0" algn="ctr" rtl="0">
                        <a:lnSpc>
                          <a:spcPct val="100000"/>
                        </a:lnSpc>
                        <a:spcBef>
                          <a:spcPts val="0"/>
                        </a:spcBef>
                        <a:spcAft>
                          <a:spcPts val="0"/>
                        </a:spcAft>
                        <a:buClr>
                          <a:srgbClr val="000000"/>
                        </a:buClr>
                        <a:buSzPts val="1600"/>
                        <a:buFont typeface="Arial"/>
                        <a:buNone/>
                      </a:pPr>
                      <a:r>
                        <a:rPr lang="ja-JP" sz="1600" u="none" strike="noStrike" cap="none">
                          <a:latin typeface="Meiryo"/>
                          <a:ea typeface="Meiryo"/>
                          <a:cs typeface="Meiryo"/>
                          <a:sym typeface="Meiryo"/>
                        </a:rPr>
                        <a:t>✔</a:t>
                      </a:r>
                      <a:endParaRPr sz="1600" u="none" strike="noStrike" cap="none">
                        <a:latin typeface="Meiryo"/>
                        <a:ea typeface="Meiryo"/>
                        <a:cs typeface="Meiryo"/>
                        <a:sym typeface="Meiryo"/>
                      </a:endParaRPr>
                    </a:p>
                  </a:txBody>
                  <a:tcPr marL="91450" marR="91450" marT="45725" marB="45725" anchor="ctr"/>
                </a:tc>
                <a:tc>
                  <a:txBody>
                    <a:bodyPr/>
                    <a:lstStyle/>
                    <a:p>
                      <a:pPr marL="0" marR="0" lvl="0" indent="0" algn="just" rtl="0">
                        <a:lnSpc>
                          <a:spcPct val="15625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「育業したいのですが」と言われた時に備え、社内の対応フローを確認しておく</a:t>
                      </a:r>
                      <a:endParaRPr sz="1600"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1"/>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心づもり、イメージトレーニングをしておく</a:t>
                      </a:r>
                      <a:endParaRPr sz="1600" u="none" strike="noStrike" cap="none" dirty="0">
                        <a:solidFill>
                          <a:srgbClr val="636366"/>
                        </a:solidFill>
                        <a:latin typeface="Meiryo"/>
                        <a:ea typeface="Meiryo"/>
                        <a:cs typeface="Meiryo"/>
                        <a:sym typeface="Meiryo"/>
                      </a:endParaRPr>
                    </a:p>
                  </a:txBody>
                  <a:tcPr marL="91450" marR="91450" marT="45725" marB="45725" anchor="ctr">
                    <a:solidFill>
                      <a:srgbClr val="E1EFD8"/>
                    </a:solidFill>
                  </a:tcPr>
                </a:tc>
                <a:extLst>
                  <a:ext uri="{0D108BD9-81ED-4DB2-BD59-A6C34878D82A}">
                    <a16:rowId xmlns:a16="http://schemas.microsoft.com/office/drawing/2014/main" val="10002"/>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「育業の研修に参加したよ！」とチームメンバーに内容を共有</a:t>
                      </a:r>
                      <a:endParaRPr sz="1600" u="none" strike="noStrike" cap="none" dirty="0">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3"/>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チーム内にハラスメントがないか、そっと観察してみる</a:t>
                      </a:r>
                      <a:endParaRPr sz="1600" u="none" strike="noStrike" cap="none" dirty="0">
                        <a:latin typeface="Meiryo"/>
                        <a:ea typeface="Meiryo"/>
                        <a:cs typeface="Meiryo"/>
                        <a:sym typeface="Meiryo"/>
                      </a:endParaRPr>
                    </a:p>
                  </a:txBody>
                  <a:tcPr marL="91450" marR="91450" marT="45725" marB="45725" anchor="ctr">
                    <a:solidFill>
                      <a:srgbClr val="E1EFD8"/>
                    </a:solidFill>
                  </a:tcPr>
                </a:tc>
                <a:extLst>
                  <a:ext uri="{0D108BD9-81ED-4DB2-BD59-A6C34878D82A}">
                    <a16:rowId xmlns:a16="http://schemas.microsoft.com/office/drawing/2014/main" val="10004"/>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部下ひとりひとりのライフ</a:t>
                      </a:r>
                      <a:r>
                        <a:rPr lang="ja-JP" altLang="en-US" sz="1600" u="none" strike="noStrike" cap="none" dirty="0">
                          <a:solidFill>
                            <a:srgbClr val="636366"/>
                          </a:solidFill>
                          <a:latin typeface="Meiryo"/>
                          <a:ea typeface="Meiryo"/>
                          <a:cs typeface="Meiryo"/>
                          <a:sym typeface="Meiryo"/>
                        </a:rPr>
                        <a:t>・</a:t>
                      </a:r>
                      <a:r>
                        <a:rPr lang="ja-JP" sz="1600" u="none" strike="noStrike" cap="none" dirty="0">
                          <a:solidFill>
                            <a:srgbClr val="636366"/>
                          </a:solidFill>
                          <a:latin typeface="Meiryo"/>
                          <a:ea typeface="Meiryo"/>
                          <a:cs typeface="Meiryo"/>
                          <a:sym typeface="Meiryo"/>
                        </a:rPr>
                        <a:t>ワーク</a:t>
                      </a:r>
                      <a:r>
                        <a:rPr lang="ja-JP" altLang="en-US" sz="1600" u="none" strike="noStrike" cap="none" dirty="0">
                          <a:solidFill>
                            <a:srgbClr val="636366"/>
                          </a:solidFill>
                          <a:latin typeface="Meiryo"/>
                          <a:ea typeface="Meiryo"/>
                          <a:cs typeface="Meiryo"/>
                          <a:sym typeface="Meiryo"/>
                        </a:rPr>
                        <a:t>・</a:t>
                      </a:r>
                      <a:r>
                        <a:rPr lang="ja-JP" sz="1600" u="none" strike="noStrike" cap="none" dirty="0">
                          <a:solidFill>
                            <a:srgbClr val="636366"/>
                          </a:solidFill>
                          <a:latin typeface="Meiryo"/>
                          <a:ea typeface="Meiryo"/>
                          <a:cs typeface="Meiryo"/>
                          <a:sym typeface="Meiryo"/>
                        </a:rPr>
                        <a:t>バランスについて心を馳せてみる</a:t>
                      </a:r>
                      <a:endParaRPr sz="1600" u="none" strike="noStrike" cap="none" dirty="0">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5"/>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部下ひとりひとりについて、「もし1か月休んだら」どう対応するか考えてみる</a:t>
                      </a:r>
                      <a:endParaRPr sz="1600" u="none" strike="noStrike" cap="none" dirty="0">
                        <a:solidFill>
                          <a:srgbClr val="636366"/>
                        </a:solidFill>
                        <a:latin typeface="Meiryo"/>
                        <a:ea typeface="Meiryo"/>
                        <a:cs typeface="Meiryo"/>
                        <a:sym typeface="Meiryo"/>
                      </a:endParaRPr>
                    </a:p>
                  </a:txBody>
                  <a:tcPr marL="91450" marR="91450" marT="45725" marB="45725" anchor="ctr">
                    <a:solidFill>
                      <a:srgbClr val="E1EFD8"/>
                    </a:solidFill>
                  </a:tcPr>
                </a:tc>
                <a:extLst>
                  <a:ext uri="{0D108BD9-81ED-4DB2-BD59-A6C34878D82A}">
                    <a16:rowId xmlns:a16="http://schemas.microsoft.com/office/drawing/2014/main" val="10006"/>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自分が育業をしてみる</a:t>
                      </a:r>
                      <a:endParaRPr sz="1600" u="none" strike="noStrike" cap="none" dirty="0">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7"/>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自分が年休を取得する</a:t>
                      </a:r>
                      <a:endParaRPr sz="1600" u="none" strike="noStrike" cap="none" dirty="0">
                        <a:solidFill>
                          <a:srgbClr val="636366"/>
                        </a:solidFill>
                        <a:latin typeface="Meiryo"/>
                        <a:ea typeface="Meiryo"/>
                        <a:cs typeface="Meiryo"/>
                        <a:sym typeface="Meiryo"/>
                      </a:endParaRPr>
                    </a:p>
                  </a:txBody>
                  <a:tcPr marL="91450" marR="91450" marT="45725" marB="45725" anchor="ctr">
                    <a:solidFill>
                      <a:srgbClr val="E1EFD8"/>
                    </a:solidFill>
                  </a:tcPr>
                </a:tc>
                <a:extLst>
                  <a:ext uri="{0D108BD9-81ED-4DB2-BD59-A6C34878D82A}">
                    <a16:rowId xmlns:a16="http://schemas.microsoft.com/office/drawing/2014/main" val="10008"/>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定時退社が基本！宣言をする</a:t>
                      </a:r>
                      <a:endParaRPr sz="1600" u="none" strike="noStrike" cap="none" dirty="0">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09"/>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solidFill>
                      <a:srgbClr val="E1EFD8"/>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1か月先に予告年休を１週間取って海外旅行に行ってみる</a:t>
                      </a:r>
                      <a:endParaRPr sz="1600" u="none" strike="noStrike" cap="none" dirty="0">
                        <a:latin typeface="Meiryo"/>
                        <a:ea typeface="Meiryo"/>
                        <a:cs typeface="Meiryo"/>
                        <a:sym typeface="Meiryo"/>
                      </a:endParaRPr>
                    </a:p>
                  </a:txBody>
                  <a:tcPr marL="91450" marR="91450" marT="45725" marB="45725" anchor="ctr">
                    <a:solidFill>
                      <a:srgbClr val="E1EFD8"/>
                    </a:solidFill>
                  </a:tcPr>
                </a:tc>
                <a:extLst>
                  <a:ext uri="{0D108BD9-81ED-4DB2-BD59-A6C34878D82A}">
                    <a16:rowId xmlns:a16="http://schemas.microsoft.com/office/drawing/2014/main" val="10010"/>
                  </a:ext>
                </a:extLst>
              </a:tr>
              <a:tr h="47092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Meiryo"/>
                        <a:ea typeface="Meiryo"/>
                        <a:cs typeface="Meiryo"/>
                        <a:sym typeface="Meiry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dirty="0">
                          <a:solidFill>
                            <a:srgbClr val="636366"/>
                          </a:solidFill>
                          <a:latin typeface="Meiryo"/>
                          <a:ea typeface="Meiryo"/>
                          <a:cs typeface="Meiryo"/>
                          <a:sym typeface="Meiryo"/>
                        </a:rPr>
                        <a:t>年次有給休暇を利用して孫の育業にチャレンジ！</a:t>
                      </a:r>
                      <a:endParaRPr sz="1600" u="none" strike="noStrike" cap="none" dirty="0">
                        <a:solidFill>
                          <a:srgbClr val="636366"/>
                        </a:solidFill>
                        <a:latin typeface="Meiryo"/>
                        <a:ea typeface="Meiryo"/>
                        <a:cs typeface="Meiryo"/>
                        <a:sym typeface="Meiryo"/>
                      </a:endParaRPr>
                    </a:p>
                  </a:txBody>
                  <a:tcPr marL="91450" marR="91450" marT="45725" marB="45725"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07"/>
          <p:cNvSpPr txBox="1"/>
          <p:nvPr/>
        </p:nvSpPr>
        <p:spPr>
          <a:xfrm>
            <a:off x="1558239" y="2909662"/>
            <a:ext cx="5913213" cy="646290"/>
          </a:xfrm>
          <a:prstGeom prst="rect">
            <a:avLst/>
          </a:prstGeom>
          <a:noFill/>
          <a:ln>
            <a:noFill/>
          </a:ln>
        </p:spPr>
        <p:txBody>
          <a:bodyPr spcFirstLastPara="1" wrap="square" lIns="91425" tIns="45700" rIns="91425" bIns="45700" anchor="t" anchorCtr="0">
            <a:spAutoFit/>
          </a:bodyPr>
          <a:lstStyle/>
          <a:p>
            <a:pPr algn="ctr">
              <a:buSzPts val="2400"/>
            </a:pPr>
            <a:r>
              <a:rPr lang="ja-JP" altLang="en-US" sz="2400" b="1" dirty="0">
                <a:solidFill>
                  <a:srgbClr val="636366"/>
                </a:solidFill>
                <a:latin typeface="Meiryo"/>
                <a:ea typeface="Meiryo"/>
                <a:cs typeface="Meiryo"/>
                <a:sym typeface="Meiryo"/>
              </a:rPr>
              <a:t> </a:t>
            </a:r>
            <a:r>
              <a:rPr lang="en-US" altLang="ja-JP" sz="3600" b="1" dirty="0">
                <a:solidFill>
                  <a:srgbClr val="636366"/>
                </a:solidFill>
                <a:latin typeface="Meiryo"/>
                <a:ea typeface="Meiryo"/>
                <a:cs typeface="Meiryo"/>
                <a:sym typeface="Meiryo"/>
              </a:rPr>
              <a:t>【</a:t>
            </a:r>
            <a:r>
              <a:rPr lang="ja-JP" altLang="en-US" sz="3600" b="1" dirty="0">
                <a:solidFill>
                  <a:srgbClr val="636366"/>
                </a:solidFill>
                <a:latin typeface="Meiryo"/>
                <a:ea typeface="Meiryo"/>
                <a:cs typeface="Meiryo"/>
                <a:sym typeface="Meiryo"/>
              </a:rPr>
              <a:t>質疑応答</a:t>
            </a:r>
            <a:r>
              <a:rPr lang="en-US" altLang="ja-JP" sz="3600" b="1" dirty="0">
                <a:solidFill>
                  <a:srgbClr val="636366"/>
                </a:solidFill>
                <a:latin typeface="Meiryo"/>
                <a:ea typeface="Meiryo"/>
                <a:cs typeface="Meiryo"/>
                <a:sym typeface="Meiryo"/>
              </a:rPr>
              <a:t>】</a:t>
            </a:r>
            <a:endParaRPr sz="3600" dirty="0">
              <a:solidFill>
                <a:srgbClr val="636366"/>
              </a:solidFill>
            </a:endParaRPr>
          </a:p>
        </p:txBody>
      </p:sp>
      <p:pic>
        <p:nvPicPr>
          <p:cNvPr id="580" name="Google Shape;580;p107"/>
          <p:cNvPicPr preferRelativeResize="0"/>
          <p:nvPr/>
        </p:nvPicPr>
        <p:blipFill rotWithShape="1">
          <a:blip r:embed="rId3">
            <a:alphaModFix/>
          </a:blip>
          <a:srcRect/>
          <a:stretch/>
        </p:blipFill>
        <p:spPr>
          <a:xfrm>
            <a:off x="2660138" y="4280736"/>
            <a:ext cx="3709410" cy="141554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9"/>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まとめ</a:t>
            </a:r>
            <a:endParaRPr dirty="0"/>
          </a:p>
        </p:txBody>
      </p:sp>
      <p:sp>
        <p:nvSpPr>
          <p:cNvPr id="586" name="Google Shape;586;p89"/>
          <p:cNvSpPr txBox="1"/>
          <p:nvPr/>
        </p:nvSpPr>
        <p:spPr>
          <a:xfrm>
            <a:off x="284646" y="1230601"/>
            <a:ext cx="8859354" cy="5016718"/>
          </a:xfrm>
          <a:prstGeom prst="rect">
            <a:avLst/>
          </a:prstGeom>
          <a:noFill/>
          <a:ln>
            <a:noFill/>
          </a:ln>
        </p:spPr>
        <p:txBody>
          <a:bodyPr spcFirstLastPara="1" wrap="square" lIns="91425" tIns="45700" rIns="91425" bIns="45700" anchor="t" anchorCtr="0">
            <a:spAutoFit/>
          </a:bodyPr>
          <a:lstStyle/>
          <a:p>
            <a:pPr>
              <a:buSzPts val="2400"/>
            </a:pPr>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＜本日のポイント＞</a:t>
            </a: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a:p>
            <a:pPr>
              <a:buSzPts val="2400"/>
            </a:pP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a:p>
            <a:pPr>
              <a:spcBef>
                <a:spcPts val="1200"/>
              </a:spcBef>
            </a:pPr>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〇　育業は、企業・当事者双方にメリットがある</a:t>
            </a: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a:p>
            <a:pPr>
              <a:spcBef>
                <a:spcPts val="1200"/>
              </a:spcBef>
            </a:pPr>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〇　既に就活生の企業選択において、「育業」は常識！</a:t>
            </a: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a:p>
            <a:pPr>
              <a:spcBef>
                <a:spcPts val="1200"/>
              </a:spcBef>
            </a:pPr>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〇　色々な事情を抱えている人が自分らしく働ける環境が</a:t>
            </a:r>
            <a:endParaRPr dirty="0">
              <a:solidFill>
                <a:srgbClr val="636366"/>
              </a:solidFill>
              <a:latin typeface="メイリオ" panose="020B0604030504040204" pitchFamily="50" charset="-128"/>
              <a:ea typeface="メイリオ" panose="020B0604030504040204" pitchFamily="50" charset="-128"/>
            </a:endParaRPr>
          </a:p>
          <a:p>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　整った企業が選ばれる時代！</a:t>
            </a: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a:p>
            <a:pPr>
              <a:spcBef>
                <a:spcPts val="1200"/>
              </a:spcBef>
            </a:pPr>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〇　育業した人がどうなるか、みんな見てます</a:t>
            </a:r>
            <a:endParaRPr dirty="0">
              <a:solidFill>
                <a:srgbClr val="636366"/>
              </a:solidFill>
              <a:latin typeface="メイリオ" panose="020B0604030504040204" pitchFamily="50" charset="-128"/>
              <a:ea typeface="メイリオ" panose="020B0604030504040204" pitchFamily="50" charset="-128"/>
            </a:endParaRPr>
          </a:p>
          <a:p>
            <a:pPr>
              <a:spcBef>
                <a:spcPts val="1200"/>
              </a:spcBef>
            </a:pPr>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〇　管理職の対応のポイント</a:t>
            </a: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a:p>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　　　・ふだんから育業のことを知っておこう</a:t>
            </a: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a:p>
            <a:r>
              <a:rPr lang="ja-JP" altLang="en-US" sz="2600" b="1" dirty="0">
                <a:solidFill>
                  <a:srgbClr val="636366"/>
                </a:solidFill>
                <a:latin typeface="メイリオ" panose="020B0604030504040204" pitchFamily="50" charset="-128"/>
                <a:ea typeface="メイリオ" panose="020B0604030504040204" pitchFamily="50" charset="-128"/>
                <a:cs typeface="Meiryo"/>
                <a:sym typeface="Meiryo"/>
              </a:rPr>
              <a:t>　　　　　　～知っておかないとまずい！？～</a:t>
            </a:r>
            <a:endParaRPr sz="2600" b="1" dirty="0">
              <a:solidFill>
                <a:srgbClr val="636366"/>
              </a:solidFill>
              <a:latin typeface="メイリオ" panose="020B0604030504040204" pitchFamily="50" charset="-128"/>
              <a:ea typeface="メイリオ" panose="020B0604030504040204" pitchFamily="50" charset="-128"/>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4"/>
          <p:cNvSpPr txBox="1"/>
          <p:nvPr/>
        </p:nvSpPr>
        <p:spPr>
          <a:xfrm>
            <a:off x="420461" y="2166355"/>
            <a:ext cx="8303081" cy="4181993"/>
          </a:xfrm>
          <a:prstGeom prst="rect">
            <a:avLst/>
          </a:prstGeom>
          <a:solidFill>
            <a:srgbClr val="E1EFD8"/>
          </a:solidFill>
          <a:ln>
            <a:noFill/>
          </a:ln>
        </p:spPr>
        <p:txBody>
          <a:bodyPr spcFirstLastPara="1" wrap="square" lIns="91425" tIns="45700" rIns="91425" bIns="45700" anchor="t" anchorCtr="0">
            <a:noAutofit/>
          </a:bodyPr>
          <a:lstStyle/>
          <a:p>
            <a:pPr>
              <a:buSzPts val="2400"/>
            </a:pPr>
            <a:endParaRPr sz="2400" dirty="0">
              <a:solidFill>
                <a:srgbClr val="595959"/>
              </a:solidFill>
              <a:latin typeface="Meiryo"/>
              <a:ea typeface="Meiryo"/>
              <a:cs typeface="Meiryo"/>
              <a:sym typeface="Meiryo"/>
            </a:endParaRPr>
          </a:p>
          <a:p>
            <a:pPr>
              <a:buSzPts val="2400"/>
            </a:pPr>
            <a:r>
              <a:rPr lang="en-US" altLang="ja-JP" sz="2400" dirty="0">
                <a:solidFill>
                  <a:srgbClr val="595959"/>
                </a:solidFill>
                <a:latin typeface="Meiryo"/>
                <a:ea typeface="Meiryo"/>
                <a:cs typeface="Meiryo"/>
                <a:sym typeface="Meiryo"/>
              </a:rPr>
              <a:t>【</a:t>
            </a:r>
            <a:r>
              <a:rPr lang="ja-JP" altLang="en-US" sz="2400" dirty="0">
                <a:solidFill>
                  <a:srgbClr val="595959"/>
                </a:solidFill>
                <a:latin typeface="Meiryo"/>
                <a:ea typeface="Meiryo"/>
                <a:cs typeface="Meiryo"/>
                <a:sym typeface="Meiryo"/>
              </a:rPr>
              <a:t>守秘</a:t>
            </a:r>
            <a:r>
              <a:rPr lang="en-US" altLang="ja-JP" sz="2400" dirty="0">
                <a:solidFill>
                  <a:srgbClr val="595959"/>
                </a:solidFill>
                <a:latin typeface="Meiryo"/>
                <a:ea typeface="Meiryo"/>
                <a:cs typeface="Meiryo"/>
                <a:sym typeface="Meiryo"/>
              </a:rPr>
              <a:t>】</a:t>
            </a:r>
            <a:r>
              <a:rPr lang="ja-JP" altLang="en-US" sz="2400" dirty="0">
                <a:solidFill>
                  <a:srgbClr val="595959"/>
                </a:solidFill>
                <a:latin typeface="Meiryo"/>
                <a:ea typeface="Meiryo"/>
                <a:cs typeface="Meiryo"/>
                <a:sym typeface="Meiryo"/>
              </a:rPr>
              <a:t>この場で話されたことは、この場限りとする</a:t>
            </a:r>
            <a:endParaRPr sz="2400" dirty="0">
              <a:solidFill>
                <a:srgbClr val="595959"/>
              </a:solidFill>
              <a:latin typeface="Meiryo"/>
              <a:ea typeface="Meiryo"/>
              <a:cs typeface="Meiryo"/>
              <a:sym typeface="Meiryo"/>
            </a:endParaRPr>
          </a:p>
          <a:p>
            <a:pPr>
              <a:buSzPts val="2400"/>
            </a:pPr>
            <a:endParaRPr sz="2400" dirty="0">
              <a:solidFill>
                <a:srgbClr val="595959"/>
              </a:solidFill>
              <a:latin typeface="Meiryo"/>
              <a:ea typeface="Meiryo"/>
              <a:cs typeface="Meiryo"/>
              <a:sym typeface="Meiryo"/>
            </a:endParaRPr>
          </a:p>
          <a:p>
            <a:pPr>
              <a:buSzPts val="2400"/>
            </a:pPr>
            <a:endParaRPr sz="2400" dirty="0">
              <a:solidFill>
                <a:srgbClr val="595959"/>
              </a:solidFill>
              <a:latin typeface="Meiryo"/>
              <a:ea typeface="Meiryo"/>
              <a:cs typeface="Meiryo"/>
              <a:sym typeface="Meiryo"/>
            </a:endParaRPr>
          </a:p>
          <a:p>
            <a:pPr>
              <a:buSzPts val="2400"/>
            </a:pPr>
            <a:r>
              <a:rPr lang="en-US" altLang="ja-JP" sz="2400" dirty="0">
                <a:solidFill>
                  <a:srgbClr val="595959"/>
                </a:solidFill>
                <a:latin typeface="Meiryo"/>
                <a:ea typeface="Meiryo"/>
                <a:cs typeface="Meiryo"/>
                <a:sym typeface="Meiryo"/>
              </a:rPr>
              <a:t>【</a:t>
            </a:r>
            <a:r>
              <a:rPr lang="ja-JP" altLang="en-US" sz="2400" dirty="0">
                <a:solidFill>
                  <a:srgbClr val="595959"/>
                </a:solidFill>
                <a:latin typeface="Meiryo"/>
                <a:ea typeface="Meiryo"/>
                <a:cs typeface="Meiryo"/>
                <a:sym typeface="Meiryo"/>
              </a:rPr>
              <a:t>参加</a:t>
            </a:r>
            <a:r>
              <a:rPr lang="en-US" altLang="ja-JP" sz="2400" dirty="0">
                <a:solidFill>
                  <a:srgbClr val="595959"/>
                </a:solidFill>
                <a:latin typeface="Meiryo"/>
                <a:ea typeface="Meiryo"/>
                <a:cs typeface="Meiryo"/>
                <a:sym typeface="Meiryo"/>
              </a:rPr>
              <a:t>】</a:t>
            </a:r>
            <a:r>
              <a:rPr lang="ja-JP" altLang="en-US" sz="2400" dirty="0">
                <a:solidFill>
                  <a:srgbClr val="595959"/>
                </a:solidFill>
                <a:latin typeface="Meiryo"/>
                <a:ea typeface="Meiryo"/>
                <a:cs typeface="Meiryo"/>
                <a:sym typeface="Meiryo"/>
              </a:rPr>
              <a:t>いつもよりも少しオープンな気持ちで</a:t>
            </a:r>
            <a:endParaRPr sz="2400" dirty="0">
              <a:solidFill>
                <a:srgbClr val="595959"/>
              </a:solidFill>
              <a:latin typeface="Meiryo"/>
              <a:ea typeface="Meiryo"/>
              <a:cs typeface="Meiryo"/>
              <a:sym typeface="Meiryo"/>
            </a:endParaRPr>
          </a:p>
          <a:p>
            <a:pPr>
              <a:buSzPts val="2400"/>
            </a:pPr>
            <a:r>
              <a:rPr lang="ja-JP" altLang="en-US" sz="2400" dirty="0">
                <a:solidFill>
                  <a:srgbClr val="595959"/>
                </a:solidFill>
                <a:latin typeface="Meiryo"/>
                <a:ea typeface="Meiryo"/>
                <a:cs typeface="Meiryo"/>
                <a:sym typeface="Meiryo"/>
              </a:rPr>
              <a:t>　　　　考えを積極的に伝える</a:t>
            </a:r>
            <a:endParaRPr dirty="0">
              <a:solidFill>
                <a:srgbClr val="595959"/>
              </a:solidFill>
              <a:latin typeface="Meiryo"/>
              <a:ea typeface="Meiryo"/>
              <a:cs typeface="Meiryo"/>
              <a:sym typeface="Meiryo"/>
            </a:endParaRPr>
          </a:p>
          <a:p>
            <a:pPr>
              <a:buSzPts val="2400"/>
            </a:pPr>
            <a:endParaRPr sz="2400" dirty="0">
              <a:solidFill>
                <a:srgbClr val="595959"/>
              </a:solidFill>
              <a:latin typeface="Meiryo"/>
              <a:ea typeface="Meiryo"/>
              <a:cs typeface="Meiryo"/>
              <a:sym typeface="Meiryo"/>
            </a:endParaRPr>
          </a:p>
          <a:p>
            <a:pPr>
              <a:buSzPts val="2400"/>
            </a:pPr>
            <a:endParaRPr sz="2400" dirty="0">
              <a:solidFill>
                <a:srgbClr val="595959"/>
              </a:solidFill>
              <a:latin typeface="Meiryo"/>
              <a:ea typeface="Meiryo"/>
              <a:cs typeface="Meiryo"/>
              <a:sym typeface="Meiryo"/>
            </a:endParaRPr>
          </a:p>
          <a:p>
            <a:pPr>
              <a:buSzPts val="2400"/>
            </a:pPr>
            <a:r>
              <a:rPr lang="en-US" altLang="ja-JP" sz="2400" dirty="0">
                <a:solidFill>
                  <a:srgbClr val="595959"/>
                </a:solidFill>
                <a:latin typeface="Meiryo"/>
                <a:ea typeface="Meiryo"/>
                <a:cs typeface="Meiryo"/>
                <a:sym typeface="Meiryo"/>
              </a:rPr>
              <a:t>【</a:t>
            </a:r>
            <a:r>
              <a:rPr lang="ja-JP" altLang="en-US" sz="2400" dirty="0">
                <a:solidFill>
                  <a:srgbClr val="595959"/>
                </a:solidFill>
                <a:latin typeface="Meiryo"/>
                <a:ea typeface="Meiryo"/>
                <a:cs typeface="Meiryo"/>
                <a:sym typeface="Meiryo"/>
              </a:rPr>
              <a:t>尊重</a:t>
            </a:r>
            <a:r>
              <a:rPr lang="en-US" altLang="ja-JP" sz="2400" dirty="0">
                <a:solidFill>
                  <a:srgbClr val="595959"/>
                </a:solidFill>
                <a:latin typeface="Meiryo"/>
                <a:ea typeface="Meiryo"/>
                <a:cs typeface="Meiryo"/>
                <a:sym typeface="Meiryo"/>
              </a:rPr>
              <a:t>】</a:t>
            </a:r>
            <a:r>
              <a:rPr lang="ja-JP" altLang="en-US" sz="2400" dirty="0">
                <a:solidFill>
                  <a:srgbClr val="595959"/>
                </a:solidFill>
                <a:latin typeface="Meiryo"/>
                <a:ea typeface="Meiryo"/>
                <a:cs typeface="Meiryo"/>
                <a:sym typeface="Meiryo"/>
              </a:rPr>
              <a:t>一人ひとりの考えを尊重し、</a:t>
            </a:r>
            <a:endParaRPr sz="2400" dirty="0">
              <a:solidFill>
                <a:srgbClr val="595959"/>
              </a:solidFill>
              <a:latin typeface="Meiryo"/>
              <a:ea typeface="Meiryo"/>
              <a:cs typeface="Meiryo"/>
              <a:sym typeface="Meiryo"/>
            </a:endParaRPr>
          </a:p>
          <a:p>
            <a:pPr>
              <a:buSzPts val="2400"/>
            </a:pPr>
            <a:r>
              <a:rPr lang="ja-JP" altLang="en-US" sz="2400" dirty="0">
                <a:solidFill>
                  <a:srgbClr val="595959"/>
                </a:solidFill>
                <a:latin typeface="Meiryo"/>
                <a:ea typeface="Meiryo"/>
                <a:cs typeface="Meiryo"/>
                <a:sym typeface="Meiryo"/>
              </a:rPr>
              <a:t>　　　　途中で遮ったりせずに、しっかり聴く</a:t>
            </a:r>
            <a:endParaRPr sz="2400" dirty="0">
              <a:solidFill>
                <a:srgbClr val="595959"/>
              </a:solidFill>
              <a:latin typeface="Meiryo"/>
              <a:ea typeface="Meiryo"/>
              <a:cs typeface="Meiryo"/>
              <a:sym typeface="Meiryo"/>
            </a:endParaRPr>
          </a:p>
          <a:p>
            <a:pPr>
              <a:buSzPts val="2400"/>
            </a:pPr>
            <a:endParaRPr sz="2400" dirty="0">
              <a:solidFill>
                <a:srgbClr val="595959"/>
              </a:solidFill>
              <a:latin typeface="Meiryo"/>
              <a:ea typeface="Meiryo"/>
              <a:cs typeface="Meiryo"/>
              <a:sym typeface="Meiryo"/>
            </a:endParaRPr>
          </a:p>
        </p:txBody>
      </p:sp>
      <p:sp>
        <p:nvSpPr>
          <p:cNvPr id="216" name="Google Shape;216;p64"/>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はじめに</a:t>
            </a:r>
            <a:endParaRPr dirty="0"/>
          </a:p>
        </p:txBody>
      </p:sp>
      <p:sp>
        <p:nvSpPr>
          <p:cNvPr id="217" name="Google Shape;217;p64"/>
          <p:cNvSpPr txBox="1"/>
          <p:nvPr/>
        </p:nvSpPr>
        <p:spPr>
          <a:xfrm>
            <a:off x="616077" y="1305419"/>
            <a:ext cx="7911846" cy="584775"/>
          </a:xfrm>
          <a:prstGeom prst="rect">
            <a:avLst/>
          </a:prstGeom>
          <a:noFill/>
          <a:ln>
            <a:noFill/>
          </a:ln>
        </p:spPr>
        <p:txBody>
          <a:bodyPr spcFirstLastPara="1" wrap="square" lIns="91425" tIns="45700" rIns="91425" bIns="45700" anchor="t" anchorCtr="0">
            <a:spAutoFit/>
          </a:bodyPr>
          <a:lstStyle/>
          <a:p>
            <a:pPr algn="ctr">
              <a:buSzPts val="3200"/>
            </a:pPr>
            <a:r>
              <a:rPr lang="ja-JP" altLang="en-US" sz="3200" b="1" dirty="0">
                <a:solidFill>
                  <a:srgbClr val="636366"/>
                </a:solidFill>
                <a:latin typeface="Meiryo"/>
                <a:ea typeface="Meiryo"/>
                <a:cs typeface="Meiryo"/>
                <a:sym typeface="Meiryo"/>
              </a:rPr>
              <a:t>グループワークのグランドルール</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a:solidFill>
                  <a:srgbClr val="636366"/>
                </a:solidFill>
                <a:latin typeface="Meiryo"/>
                <a:ea typeface="Meiryo"/>
                <a:cs typeface="Meiryo"/>
                <a:sym typeface="Meiryo"/>
              </a:rPr>
              <a:t>はじめに</a:t>
            </a:r>
            <a:endParaRPr>
              <a:solidFill>
                <a:srgbClr val="636366"/>
              </a:solidFill>
            </a:endParaRPr>
          </a:p>
        </p:txBody>
      </p:sp>
      <p:sp>
        <p:nvSpPr>
          <p:cNvPr id="206" name="Google Shape;206;p8"/>
          <p:cNvSpPr txBox="1"/>
          <p:nvPr/>
        </p:nvSpPr>
        <p:spPr>
          <a:xfrm>
            <a:off x="616077" y="1581580"/>
            <a:ext cx="7911846" cy="584775"/>
          </a:xfrm>
          <a:prstGeom prst="rect">
            <a:avLst/>
          </a:prstGeom>
          <a:noFill/>
          <a:ln>
            <a:noFill/>
          </a:ln>
        </p:spPr>
        <p:txBody>
          <a:bodyPr spcFirstLastPara="1" wrap="square" lIns="91425" tIns="45700" rIns="91425" bIns="45700" anchor="t" anchorCtr="0">
            <a:spAutoFit/>
          </a:bodyPr>
          <a:lstStyle/>
          <a:p>
            <a:pPr algn="ctr">
              <a:buSzPts val="3200"/>
            </a:pPr>
            <a:r>
              <a:rPr lang="ja-JP" altLang="en-US" sz="3200" b="1" dirty="0">
                <a:solidFill>
                  <a:srgbClr val="595959"/>
                </a:solidFill>
                <a:latin typeface="Meiryo"/>
                <a:ea typeface="Meiryo"/>
                <a:cs typeface="Meiryo"/>
                <a:sym typeface="Meiryo"/>
              </a:rPr>
              <a:t>グループで自己紹介</a:t>
            </a:r>
            <a:endParaRPr dirty="0">
              <a:solidFill>
                <a:srgbClr val="595959"/>
              </a:solidFill>
            </a:endParaRPr>
          </a:p>
        </p:txBody>
      </p:sp>
      <p:sp>
        <p:nvSpPr>
          <p:cNvPr id="207" name="Google Shape;207;p8"/>
          <p:cNvSpPr/>
          <p:nvPr/>
        </p:nvSpPr>
        <p:spPr>
          <a:xfrm>
            <a:off x="643111" y="2668045"/>
            <a:ext cx="7857781" cy="3638811"/>
          </a:xfrm>
          <a:prstGeom prst="roundRect">
            <a:avLst>
              <a:gd name="adj" fmla="val 16667"/>
            </a:avLst>
          </a:prstGeom>
          <a:noFill/>
          <a:ln w="25400" cap="flat" cmpd="sng">
            <a:solidFill>
              <a:srgbClr val="46B85F"/>
            </a:solidFill>
            <a:prstDash val="solid"/>
            <a:round/>
            <a:headEnd type="none" w="sm" len="sm"/>
            <a:tailEnd type="none" w="sm" len="sm"/>
          </a:ln>
        </p:spPr>
        <p:txBody>
          <a:bodyPr spcFirstLastPara="1" wrap="square" lIns="91425" tIns="108000" rIns="91425" bIns="0" anchor="ctr" anchorCtr="0">
            <a:noAutofit/>
          </a:bodyPr>
          <a:lstStyle/>
          <a:p>
            <a:pPr algn="ctr">
              <a:buSzPts val="1400"/>
            </a:pPr>
            <a:endParaRPr>
              <a:solidFill>
                <a:srgbClr val="636366"/>
              </a:solidFill>
              <a:latin typeface="Meiryo"/>
              <a:ea typeface="Meiryo"/>
              <a:cs typeface="Meiryo"/>
              <a:sym typeface="Meiryo"/>
            </a:endParaRPr>
          </a:p>
        </p:txBody>
      </p:sp>
      <p:sp>
        <p:nvSpPr>
          <p:cNvPr id="208" name="Google Shape;208;p8"/>
          <p:cNvSpPr txBox="1"/>
          <p:nvPr/>
        </p:nvSpPr>
        <p:spPr>
          <a:xfrm>
            <a:off x="1469535" y="3247148"/>
            <a:ext cx="8293101" cy="2246729"/>
          </a:xfrm>
          <a:prstGeom prst="rect">
            <a:avLst/>
          </a:prstGeom>
          <a:noFill/>
          <a:ln>
            <a:noFill/>
          </a:ln>
        </p:spPr>
        <p:txBody>
          <a:bodyPr spcFirstLastPara="1" wrap="square" lIns="91425" tIns="45700" rIns="91425" bIns="45700" anchor="t" anchorCtr="0">
            <a:spAutoFit/>
          </a:bodyPr>
          <a:lstStyle/>
          <a:p>
            <a:pPr>
              <a:buSzPts val="2800"/>
            </a:pPr>
            <a:r>
              <a:rPr lang="ja-JP" altLang="en-US" sz="2800" dirty="0">
                <a:solidFill>
                  <a:srgbClr val="595959"/>
                </a:solidFill>
                <a:latin typeface="Meiryo"/>
                <a:ea typeface="Meiryo"/>
                <a:cs typeface="Meiryo"/>
                <a:sym typeface="Meiryo"/>
              </a:rPr>
              <a:t>●お名前</a:t>
            </a:r>
            <a:endParaRPr sz="2800" dirty="0">
              <a:solidFill>
                <a:srgbClr val="595959"/>
              </a:solidFill>
              <a:latin typeface="Meiryo"/>
              <a:ea typeface="Meiryo"/>
              <a:cs typeface="Meiryo"/>
              <a:sym typeface="Meiryo"/>
            </a:endParaRPr>
          </a:p>
          <a:p>
            <a:pPr>
              <a:buSzPts val="2800"/>
            </a:pPr>
            <a:endParaRPr sz="2800" dirty="0">
              <a:solidFill>
                <a:srgbClr val="595959"/>
              </a:solidFill>
              <a:latin typeface="Meiryo"/>
              <a:ea typeface="Meiryo"/>
              <a:cs typeface="Meiryo"/>
              <a:sym typeface="Meiryo"/>
            </a:endParaRPr>
          </a:p>
          <a:p>
            <a:pPr>
              <a:buSzPts val="2800"/>
            </a:pPr>
            <a:r>
              <a:rPr lang="ja-JP" altLang="en-US" sz="2800" dirty="0">
                <a:solidFill>
                  <a:srgbClr val="595959"/>
                </a:solidFill>
                <a:latin typeface="Meiryo"/>
                <a:ea typeface="Meiryo"/>
                <a:cs typeface="Meiryo"/>
                <a:sym typeface="Meiryo"/>
              </a:rPr>
              <a:t>●所属</a:t>
            </a:r>
            <a:endParaRPr sz="2800" dirty="0">
              <a:solidFill>
                <a:srgbClr val="595959"/>
              </a:solidFill>
              <a:latin typeface="Meiryo"/>
              <a:ea typeface="Meiryo"/>
              <a:cs typeface="Meiryo"/>
              <a:sym typeface="Meiryo"/>
            </a:endParaRPr>
          </a:p>
          <a:p>
            <a:pPr>
              <a:buSzPts val="2800"/>
            </a:pPr>
            <a:endParaRPr sz="2800" dirty="0">
              <a:solidFill>
                <a:srgbClr val="595959"/>
              </a:solidFill>
              <a:latin typeface="Meiryo"/>
              <a:ea typeface="Meiryo"/>
              <a:cs typeface="Meiryo"/>
              <a:sym typeface="Meiryo"/>
            </a:endParaRPr>
          </a:p>
          <a:p>
            <a:pPr>
              <a:buSzPts val="2800"/>
            </a:pPr>
            <a:r>
              <a:rPr lang="ja-JP" altLang="en-US" sz="2800" dirty="0">
                <a:solidFill>
                  <a:srgbClr val="595959"/>
                </a:solidFill>
                <a:latin typeface="Meiryo"/>
                <a:ea typeface="Meiryo"/>
                <a:cs typeface="Meiryo"/>
                <a:sym typeface="Meiryo"/>
              </a:rPr>
              <a:t>●「育業」と聞いて思い浮かべたこと</a:t>
            </a:r>
            <a:endParaRPr strike="sngStrike" dirty="0">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E26A04B2-FE10-A5BD-84AE-2D3CB33EE089}"/>
            </a:ext>
          </a:extLst>
        </p:cNvPr>
        <p:cNvGrpSpPr/>
        <p:nvPr/>
      </p:nvGrpSpPr>
      <p:grpSpPr>
        <a:xfrm>
          <a:off x="0" y="0"/>
          <a:ext cx="0" cy="0"/>
          <a:chOff x="0" y="0"/>
          <a:chExt cx="0" cy="0"/>
        </a:xfrm>
      </p:grpSpPr>
      <p:sp>
        <p:nvSpPr>
          <p:cNvPr id="225" name="Google Shape;225;p34">
            <a:extLst>
              <a:ext uri="{FF2B5EF4-FFF2-40B4-BE49-F238E27FC236}">
                <a16:creationId xmlns:a16="http://schemas.microsoft.com/office/drawing/2014/main" id="{4F2F17DB-1653-7513-9564-C0D685E54C82}"/>
              </a:ext>
            </a:extLst>
          </p:cNvPr>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はじめに　目次</a:t>
            </a:r>
            <a:endParaRPr dirty="0"/>
          </a:p>
        </p:txBody>
      </p:sp>
      <p:sp>
        <p:nvSpPr>
          <p:cNvPr id="226" name="Google Shape;226;p34">
            <a:extLst>
              <a:ext uri="{FF2B5EF4-FFF2-40B4-BE49-F238E27FC236}">
                <a16:creationId xmlns:a16="http://schemas.microsoft.com/office/drawing/2014/main" id="{9E1B0800-886F-A64B-4C64-85C3B5DAAD26}"/>
              </a:ext>
            </a:extLst>
          </p:cNvPr>
          <p:cNvSpPr txBox="1"/>
          <p:nvPr/>
        </p:nvSpPr>
        <p:spPr>
          <a:xfrm>
            <a:off x="714731" y="1083384"/>
            <a:ext cx="7091961" cy="5093662"/>
          </a:xfrm>
          <a:prstGeom prst="rect">
            <a:avLst/>
          </a:prstGeom>
          <a:noFill/>
          <a:ln>
            <a:noFill/>
          </a:ln>
        </p:spPr>
        <p:txBody>
          <a:bodyPr spcFirstLastPara="1" wrap="square" lIns="91425" tIns="45700" rIns="91425" bIns="45700" anchor="t" anchorCtr="0">
            <a:spAutoFit/>
          </a:bodyPr>
          <a:lstStyle/>
          <a:p>
            <a:pPr>
              <a:spcBef>
                <a:spcPts val="600"/>
              </a:spcBef>
              <a:buSzPts val="2400"/>
            </a:pPr>
            <a:r>
              <a:rPr lang="en-US" altLang="ja-JP" sz="2000" b="1" dirty="0">
                <a:solidFill>
                  <a:srgbClr val="636366"/>
                </a:solidFill>
                <a:latin typeface="Meiryo"/>
                <a:ea typeface="Meiryo"/>
                <a:cs typeface="Meiryo"/>
                <a:sym typeface="Meiryo"/>
              </a:rPr>
              <a:t>0.</a:t>
            </a:r>
            <a:r>
              <a:rPr lang="ja-JP" altLang="en-US" sz="2000" b="1" dirty="0">
                <a:solidFill>
                  <a:srgbClr val="636366"/>
                </a:solidFill>
                <a:latin typeface="Meiryo"/>
                <a:ea typeface="Meiryo"/>
                <a:cs typeface="Meiryo"/>
                <a:sym typeface="Meiryo"/>
              </a:rPr>
              <a:t>　はじめに</a:t>
            </a:r>
            <a:endParaRPr sz="2000" b="1" dirty="0">
              <a:solidFill>
                <a:srgbClr val="636366"/>
              </a:solidFill>
              <a:latin typeface="Meiryo"/>
              <a:ea typeface="Meiryo"/>
              <a:cs typeface="Meiryo"/>
              <a:sym typeface="Meiryo"/>
            </a:endParaRPr>
          </a:p>
          <a:p>
            <a:pPr>
              <a:spcBef>
                <a:spcPts val="600"/>
              </a:spcBef>
              <a:buSzPts val="2400"/>
            </a:pPr>
            <a:r>
              <a:rPr lang="en-US" altLang="ja-JP" sz="2000" b="1" dirty="0">
                <a:solidFill>
                  <a:srgbClr val="636366"/>
                </a:solidFill>
                <a:latin typeface="Meiryo"/>
                <a:ea typeface="Meiryo"/>
                <a:cs typeface="Meiryo"/>
                <a:sym typeface="Meiryo"/>
              </a:rPr>
              <a:t>1.</a:t>
            </a:r>
            <a:r>
              <a:rPr lang="ja-JP" altLang="en-US" sz="2000" b="1" dirty="0">
                <a:solidFill>
                  <a:srgbClr val="636366"/>
                </a:solidFill>
                <a:latin typeface="Meiryo"/>
                <a:ea typeface="Meiryo"/>
                <a:cs typeface="Meiryo"/>
                <a:sym typeface="Meiryo"/>
              </a:rPr>
              <a:t>　育業の概要</a:t>
            </a:r>
            <a:endParaRPr sz="2000" b="1" dirty="0">
              <a:solidFill>
                <a:srgbClr val="636366"/>
              </a:solidFill>
              <a:latin typeface="Meiryo"/>
              <a:ea typeface="Meiryo"/>
              <a:cs typeface="Meiryo"/>
              <a:sym typeface="Meiryo"/>
            </a:endParaRPr>
          </a:p>
          <a:p>
            <a:pPr>
              <a:buSzPts val="2400"/>
            </a:pPr>
            <a:r>
              <a:rPr lang="en-US" altLang="ja-JP" sz="2000" dirty="0">
                <a:solidFill>
                  <a:srgbClr val="636366"/>
                </a:solidFill>
                <a:latin typeface="Meiryo"/>
                <a:ea typeface="Meiryo"/>
                <a:cs typeface="Meiryo"/>
                <a:sym typeface="Meiryo"/>
              </a:rPr>
              <a:t> 1-1</a:t>
            </a:r>
            <a:r>
              <a:rPr lang="ja-JP" altLang="en-US" sz="2000" dirty="0">
                <a:solidFill>
                  <a:srgbClr val="636366"/>
                </a:solidFill>
                <a:latin typeface="Meiryo"/>
                <a:ea typeface="Meiryo"/>
                <a:cs typeface="Meiryo"/>
                <a:sym typeface="Meiryo"/>
              </a:rPr>
              <a:t>　育業基本の「き」</a:t>
            </a:r>
            <a:endParaRPr sz="2000" dirty="0">
              <a:solidFill>
                <a:srgbClr val="636366"/>
              </a:solidFill>
              <a:latin typeface="Meiryo"/>
              <a:ea typeface="Meiryo"/>
              <a:cs typeface="Meiryo"/>
              <a:sym typeface="Meiryo"/>
            </a:endParaRPr>
          </a:p>
          <a:p>
            <a:pPr>
              <a:buSzPts val="2400"/>
            </a:pPr>
            <a:r>
              <a:rPr lang="en-US" altLang="ja-JP" sz="2000" dirty="0">
                <a:solidFill>
                  <a:srgbClr val="636366"/>
                </a:solidFill>
                <a:latin typeface="Meiryo"/>
                <a:ea typeface="Meiryo"/>
                <a:cs typeface="Meiryo"/>
                <a:sym typeface="Meiryo"/>
              </a:rPr>
              <a:t> 1-2</a:t>
            </a:r>
            <a:r>
              <a:rPr lang="ja-JP" altLang="en-US" sz="2000" dirty="0">
                <a:solidFill>
                  <a:srgbClr val="636366"/>
                </a:solidFill>
                <a:latin typeface="Meiryo"/>
                <a:ea typeface="Meiryo"/>
                <a:cs typeface="Meiryo"/>
                <a:sym typeface="Meiryo"/>
              </a:rPr>
              <a:t>　育業がもたらすメリットを考える</a:t>
            </a:r>
            <a:r>
              <a:rPr lang="ja-JP" altLang="ja-JP" sz="2000" dirty="0">
                <a:solidFill>
                  <a:srgbClr val="636366"/>
                </a:solidFill>
                <a:latin typeface="Meiryo"/>
                <a:ea typeface="Meiryo"/>
                <a:cs typeface="Meiryo"/>
                <a:sym typeface="Meiryo"/>
              </a:rPr>
              <a:t>【ワーク】</a:t>
            </a:r>
            <a:endParaRPr sz="2000" dirty="0">
              <a:solidFill>
                <a:srgbClr val="636366"/>
              </a:solidFill>
              <a:latin typeface="Meiryo"/>
              <a:ea typeface="Meiryo"/>
              <a:cs typeface="Meiryo"/>
              <a:sym typeface="Meiryo"/>
            </a:endParaRPr>
          </a:p>
          <a:p>
            <a:pPr>
              <a:buSzPts val="2400"/>
            </a:pPr>
            <a:r>
              <a:rPr lang="en-US" altLang="ja-JP" sz="2000" dirty="0">
                <a:solidFill>
                  <a:srgbClr val="636366"/>
                </a:solidFill>
                <a:latin typeface="Meiryo"/>
                <a:ea typeface="Meiryo"/>
                <a:cs typeface="Meiryo"/>
                <a:sym typeface="Meiryo"/>
              </a:rPr>
              <a:t> 1-3</a:t>
            </a:r>
            <a:r>
              <a:rPr lang="ja-JP" altLang="en-US" sz="2000" dirty="0">
                <a:solidFill>
                  <a:srgbClr val="636366"/>
                </a:solidFill>
                <a:latin typeface="Meiryo"/>
                <a:ea typeface="Meiryo"/>
                <a:cs typeface="Meiryo"/>
                <a:sym typeface="Meiryo"/>
              </a:rPr>
              <a:t>　なぜ今「育業」か</a:t>
            </a:r>
            <a:endParaRPr lang="en-US" altLang="ja-JP" sz="2000" dirty="0">
              <a:solidFill>
                <a:srgbClr val="636366"/>
              </a:solidFill>
              <a:latin typeface="Meiryo"/>
              <a:ea typeface="Meiryo"/>
              <a:cs typeface="Meiryo"/>
              <a:sym typeface="Meiryo"/>
            </a:endParaRPr>
          </a:p>
          <a:p>
            <a:pPr>
              <a:buSzPts val="2400"/>
            </a:pPr>
            <a:r>
              <a:rPr lang="en-US" altLang="ja-JP" sz="2000" dirty="0">
                <a:solidFill>
                  <a:srgbClr val="636366"/>
                </a:solidFill>
                <a:latin typeface="Meiryo"/>
                <a:ea typeface="Meiryo"/>
                <a:cs typeface="Meiryo"/>
                <a:sym typeface="Meiryo"/>
              </a:rPr>
              <a:t> 1-4</a:t>
            </a:r>
            <a:r>
              <a:rPr lang="ja-JP" altLang="en-US" sz="2000" dirty="0">
                <a:solidFill>
                  <a:srgbClr val="636366"/>
                </a:solidFill>
                <a:latin typeface="Meiryo"/>
                <a:ea typeface="Meiryo"/>
                <a:cs typeface="Meiryo"/>
                <a:sym typeface="Meiryo"/>
              </a:rPr>
              <a:t>　育業が進まない原因と企業の有効な取組　　　　　　　　</a:t>
            </a:r>
            <a:endParaRPr sz="2000" dirty="0">
              <a:solidFill>
                <a:srgbClr val="636366"/>
              </a:solidFill>
              <a:latin typeface="Meiryo"/>
              <a:ea typeface="Meiryo"/>
              <a:cs typeface="Meiryo"/>
              <a:sym typeface="Meiryo"/>
            </a:endParaRPr>
          </a:p>
          <a:p>
            <a:pPr>
              <a:spcBef>
                <a:spcPts val="600"/>
              </a:spcBef>
              <a:buSzPts val="2400"/>
            </a:pPr>
            <a:r>
              <a:rPr lang="en-US" altLang="ja-JP" sz="2000" b="1" dirty="0">
                <a:solidFill>
                  <a:srgbClr val="636366"/>
                </a:solidFill>
                <a:latin typeface="Meiryo"/>
                <a:ea typeface="Meiryo"/>
                <a:cs typeface="Meiryo"/>
                <a:sym typeface="Meiryo"/>
              </a:rPr>
              <a:t>2.</a:t>
            </a:r>
            <a:r>
              <a:rPr lang="ja-JP" altLang="en-US" sz="2000" b="1" dirty="0">
                <a:solidFill>
                  <a:srgbClr val="636366"/>
                </a:solidFill>
                <a:latin typeface="Meiryo"/>
                <a:ea typeface="Meiryo"/>
                <a:cs typeface="Meiryo"/>
                <a:sym typeface="Meiryo"/>
              </a:rPr>
              <a:t>　育業の実務　管理職に求められる対応</a:t>
            </a:r>
            <a:endParaRPr sz="2000" b="1" dirty="0">
              <a:solidFill>
                <a:srgbClr val="636366"/>
              </a:solidFill>
              <a:latin typeface="Meiryo"/>
              <a:ea typeface="Meiryo"/>
              <a:cs typeface="Meiryo"/>
              <a:sym typeface="Meiryo"/>
            </a:endParaRPr>
          </a:p>
          <a:p>
            <a:pPr>
              <a:buSzPts val="2400"/>
            </a:pPr>
            <a:r>
              <a:rPr lang="ja-JP" altLang="en-US" sz="2000" dirty="0">
                <a:solidFill>
                  <a:srgbClr val="636366"/>
                </a:solidFill>
                <a:latin typeface="Meiryo"/>
                <a:ea typeface="Meiryo"/>
                <a:cs typeface="Meiryo"/>
                <a:sym typeface="Meiryo"/>
              </a:rPr>
              <a:t> </a:t>
            </a:r>
            <a:r>
              <a:rPr lang="en-US" altLang="ja-JP" sz="2000" dirty="0">
                <a:solidFill>
                  <a:srgbClr val="636366"/>
                </a:solidFill>
                <a:latin typeface="Meiryo"/>
                <a:ea typeface="Meiryo"/>
                <a:cs typeface="Meiryo"/>
                <a:sym typeface="Meiryo"/>
              </a:rPr>
              <a:t>2-1</a:t>
            </a:r>
            <a:r>
              <a:rPr lang="ja-JP" altLang="en-US" sz="2000" dirty="0">
                <a:solidFill>
                  <a:srgbClr val="636366"/>
                </a:solidFill>
                <a:latin typeface="Meiryo"/>
                <a:ea typeface="Meiryo"/>
                <a:cs typeface="Meiryo"/>
                <a:sym typeface="Meiryo"/>
              </a:rPr>
              <a:t>　法律のこと</a:t>
            </a:r>
            <a:endParaRPr sz="2000" dirty="0">
              <a:solidFill>
                <a:srgbClr val="636366"/>
              </a:solidFill>
              <a:latin typeface="Meiryo"/>
              <a:ea typeface="Meiryo"/>
              <a:cs typeface="Meiryo"/>
              <a:sym typeface="Meiryo"/>
            </a:endParaRPr>
          </a:p>
          <a:p>
            <a:pPr>
              <a:buSzPts val="2400"/>
            </a:pPr>
            <a:r>
              <a:rPr lang="en-US" altLang="ja-JP" sz="2000" dirty="0">
                <a:solidFill>
                  <a:srgbClr val="636366"/>
                </a:solidFill>
                <a:latin typeface="Meiryo"/>
                <a:ea typeface="Meiryo"/>
                <a:cs typeface="Meiryo"/>
                <a:sym typeface="Meiryo"/>
              </a:rPr>
              <a:t> 2-2</a:t>
            </a:r>
            <a:r>
              <a:rPr lang="ja-JP" altLang="en-US" sz="2000" dirty="0">
                <a:solidFill>
                  <a:srgbClr val="636366"/>
                </a:solidFill>
                <a:latin typeface="Meiryo"/>
                <a:ea typeface="Meiryo"/>
                <a:cs typeface="Meiryo"/>
                <a:sym typeface="Meiryo"/>
              </a:rPr>
              <a:t>　対応のポイント</a:t>
            </a:r>
            <a:r>
              <a:rPr lang="en-US" altLang="ja-JP" sz="2000" dirty="0">
                <a:solidFill>
                  <a:srgbClr val="636366"/>
                </a:solidFill>
                <a:latin typeface="Meiryo"/>
                <a:ea typeface="Meiryo"/>
                <a:cs typeface="Meiryo"/>
                <a:sym typeface="Meiryo"/>
              </a:rPr>
              <a:t>1-</a:t>
            </a:r>
            <a:r>
              <a:rPr lang="ja-JP" altLang="en-US" sz="2000" dirty="0">
                <a:solidFill>
                  <a:srgbClr val="636366"/>
                </a:solidFill>
                <a:latin typeface="Meiryo"/>
                <a:ea typeface="Meiryo"/>
                <a:cs typeface="Meiryo"/>
                <a:sym typeface="Meiryo"/>
              </a:rPr>
              <a:t>育業したい労働者がいる場合</a:t>
            </a:r>
            <a:br>
              <a:rPr lang="en-US" altLang="ja-JP" sz="2000" dirty="0">
                <a:solidFill>
                  <a:srgbClr val="636366"/>
                </a:solidFill>
                <a:latin typeface="Meiryo"/>
                <a:ea typeface="Meiryo"/>
                <a:cs typeface="Meiryo"/>
                <a:sym typeface="Meiryo"/>
              </a:rPr>
            </a:br>
            <a:r>
              <a:rPr lang="en-US" altLang="ja-JP" sz="2000" dirty="0">
                <a:solidFill>
                  <a:srgbClr val="636366"/>
                </a:solidFill>
                <a:latin typeface="Meiryo"/>
                <a:ea typeface="Meiryo"/>
                <a:cs typeface="Meiryo"/>
                <a:sym typeface="Meiryo"/>
              </a:rPr>
              <a:t> 2-3</a:t>
            </a:r>
            <a:r>
              <a:rPr lang="ja-JP" altLang="en-US" sz="2000" dirty="0">
                <a:solidFill>
                  <a:srgbClr val="636366"/>
                </a:solidFill>
                <a:latin typeface="Meiryo"/>
                <a:ea typeface="Meiryo"/>
                <a:cs typeface="Meiryo"/>
                <a:sym typeface="Meiryo"/>
              </a:rPr>
              <a:t>　対応のポイント</a:t>
            </a:r>
            <a:r>
              <a:rPr lang="en-US" altLang="ja-JP" sz="2000" dirty="0">
                <a:solidFill>
                  <a:srgbClr val="636366"/>
                </a:solidFill>
                <a:latin typeface="Meiryo"/>
                <a:ea typeface="Meiryo"/>
                <a:cs typeface="Meiryo"/>
                <a:sym typeface="Meiryo"/>
              </a:rPr>
              <a:t>2-</a:t>
            </a:r>
            <a:r>
              <a:rPr lang="ja-JP" altLang="en-US" sz="2000" dirty="0">
                <a:solidFill>
                  <a:srgbClr val="636366"/>
                </a:solidFill>
                <a:latin typeface="Meiryo"/>
                <a:ea typeface="Meiryo"/>
                <a:cs typeface="Meiryo"/>
                <a:sym typeface="Meiryo"/>
              </a:rPr>
              <a:t>ふだんから</a:t>
            </a:r>
            <a:endParaRPr lang="en-US" altLang="ja-JP" sz="2000" dirty="0">
              <a:solidFill>
                <a:srgbClr val="636366"/>
              </a:solidFill>
              <a:latin typeface="Meiryo"/>
              <a:ea typeface="Meiryo"/>
              <a:cs typeface="Meiryo"/>
              <a:sym typeface="Meiryo"/>
            </a:endParaRPr>
          </a:p>
          <a:p>
            <a:pPr>
              <a:buSzPts val="2400"/>
            </a:pPr>
            <a:r>
              <a:rPr lang="en-US" sz="2000" dirty="0">
                <a:solidFill>
                  <a:srgbClr val="636366"/>
                </a:solidFill>
                <a:latin typeface="Meiryo"/>
                <a:ea typeface="Meiryo"/>
                <a:cs typeface="Meiryo"/>
                <a:sym typeface="Meiryo"/>
              </a:rPr>
              <a:t> 2-4</a:t>
            </a:r>
            <a:r>
              <a:rPr lang="ja-JP" altLang="en-US" sz="2000" dirty="0">
                <a:solidFill>
                  <a:srgbClr val="636366"/>
                </a:solidFill>
                <a:latin typeface="Meiryo"/>
                <a:ea typeface="Meiryo"/>
                <a:cs typeface="Meiryo"/>
                <a:sym typeface="Meiryo"/>
              </a:rPr>
              <a:t>　育業のリアル</a:t>
            </a:r>
            <a:endParaRPr lang="en-US" altLang="ja-JP" sz="2000" dirty="0">
              <a:solidFill>
                <a:srgbClr val="636366"/>
              </a:solidFill>
              <a:latin typeface="Meiryo"/>
              <a:ea typeface="Meiryo"/>
              <a:cs typeface="Meiryo"/>
              <a:sym typeface="Meiryo"/>
            </a:endParaRPr>
          </a:p>
          <a:p>
            <a:pPr>
              <a:buSzPts val="2400"/>
            </a:pPr>
            <a:r>
              <a:rPr lang="en-US" sz="2000" dirty="0">
                <a:solidFill>
                  <a:srgbClr val="636366"/>
                </a:solidFill>
                <a:latin typeface="Meiryo"/>
                <a:ea typeface="Meiryo"/>
                <a:cs typeface="Meiryo"/>
                <a:sym typeface="Meiryo"/>
              </a:rPr>
              <a:t> 2-5</a:t>
            </a:r>
            <a:r>
              <a:rPr lang="ja-JP" altLang="en-US" sz="2000" dirty="0">
                <a:solidFill>
                  <a:srgbClr val="636366"/>
                </a:solidFill>
                <a:latin typeface="Meiryo"/>
                <a:ea typeface="Meiryo"/>
                <a:cs typeface="Meiryo"/>
                <a:sym typeface="Meiryo"/>
              </a:rPr>
              <a:t>   事例紹介</a:t>
            </a:r>
            <a:endParaRPr lang="en-US" altLang="ja-JP" sz="2000" dirty="0">
              <a:solidFill>
                <a:srgbClr val="636366"/>
              </a:solidFill>
              <a:latin typeface="Meiryo"/>
              <a:ea typeface="Meiryo"/>
              <a:cs typeface="Meiryo"/>
              <a:sym typeface="Meiryo"/>
            </a:endParaRPr>
          </a:p>
          <a:p>
            <a:pPr>
              <a:buSzPts val="2400"/>
            </a:pPr>
            <a:r>
              <a:rPr lang="en-US" sz="2000" dirty="0">
                <a:solidFill>
                  <a:srgbClr val="636366"/>
                </a:solidFill>
                <a:latin typeface="Meiryo"/>
                <a:ea typeface="Meiryo"/>
                <a:cs typeface="Meiryo"/>
                <a:sym typeface="Meiryo"/>
              </a:rPr>
              <a:t> 2-6   </a:t>
            </a:r>
            <a:r>
              <a:rPr lang="ja-JP" altLang="en-US" sz="2000" dirty="0">
                <a:solidFill>
                  <a:srgbClr val="636366"/>
                </a:solidFill>
                <a:latin typeface="Meiryo"/>
                <a:ea typeface="Meiryo"/>
                <a:cs typeface="Meiryo"/>
                <a:sym typeface="Meiryo"/>
              </a:rPr>
              <a:t>まとめ </a:t>
            </a:r>
            <a:r>
              <a:rPr lang="en-US" altLang="ja-JP" sz="2000" dirty="0">
                <a:solidFill>
                  <a:srgbClr val="636366"/>
                </a:solidFill>
                <a:latin typeface="Meiryo"/>
                <a:ea typeface="Meiryo"/>
                <a:cs typeface="Meiryo"/>
                <a:sym typeface="Meiryo"/>
              </a:rPr>
              <a:t>… </a:t>
            </a:r>
            <a:r>
              <a:rPr lang="ja-JP" altLang="en-US" sz="2000" dirty="0">
                <a:solidFill>
                  <a:srgbClr val="636366"/>
                </a:solidFill>
                <a:latin typeface="Meiryo"/>
                <a:ea typeface="Meiryo"/>
                <a:cs typeface="Meiryo"/>
                <a:sym typeface="Meiryo"/>
              </a:rPr>
              <a:t>まず何をしますか</a:t>
            </a:r>
            <a:r>
              <a:rPr lang="en-US" altLang="ja-JP" sz="2000" dirty="0">
                <a:solidFill>
                  <a:srgbClr val="636366"/>
                </a:solidFill>
                <a:latin typeface="Meiryo"/>
                <a:ea typeface="Meiryo"/>
                <a:cs typeface="Meiryo"/>
                <a:sym typeface="Meiryo"/>
              </a:rPr>
              <a:t>?</a:t>
            </a:r>
          </a:p>
          <a:p>
            <a:pPr>
              <a:spcBef>
                <a:spcPts val="600"/>
              </a:spcBef>
              <a:buSzPts val="2400"/>
            </a:pPr>
            <a:r>
              <a:rPr lang="en-US" altLang="ja-JP" sz="2000" b="1" dirty="0">
                <a:solidFill>
                  <a:srgbClr val="636366"/>
                </a:solidFill>
                <a:latin typeface="Meiryo"/>
                <a:ea typeface="Meiryo"/>
                <a:cs typeface="Meiryo"/>
                <a:sym typeface="Meiryo"/>
              </a:rPr>
              <a:t>3.</a:t>
            </a:r>
            <a:r>
              <a:rPr lang="ja-JP" altLang="en-US" sz="2000" b="1" dirty="0">
                <a:solidFill>
                  <a:srgbClr val="636366"/>
                </a:solidFill>
                <a:latin typeface="Meiryo"/>
                <a:ea typeface="Meiryo"/>
                <a:cs typeface="Meiryo"/>
                <a:sym typeface="Meiryo"/>
              </a:rPr>
              <a:t>　質疑応答</a:t>
            </a:r>
            <a:endParaRPr sz="2000" dirty="0">
              <a:solidFill>
                <a:srgbClr val="636366"/>
              </a:solidFill>
              <a:latin typeface="Meiryo"/>
              <a:ea typeface="Meiryo"/>
              <a:cs typeface="Meiryo"/>
              <a:sym typeface="Meiryo"/>
            </a:endParaRPr>
          </a:p>
          <a:p>
            <a:pPr>
              <a:spcBef>
                <a:spcPts val="600"/>
              </a:spcBef>
              <a:buSzPts val="2400"/>
            </a:pPr>
            <a:r>
              <a:rPr lang="en-US" altLang="ja-JP" sz="2000" b="1" dirty="0">
                <a:solidFill>
                  <a:srgbClr val="636366"/>
                </a:solidFill>
                <a:latin typeface="Meiryo"/>
                <a:ea typeface="Meiryo"/>
                <a:cs typeface="Meiryo"/>
                <a:sym typeface="Meiryo"/>
              </a:rPr>
              <a:t>4.</a:t>
            </a:r>
            <a:r>
              <a:rPr lang="ja-JP" altLang="en-US" sz="2000" b="1" dirty="0">
                <a:solidFill>
                  <a:srgbClr val="636366"/>
                </a:solidFill>
                <a:latin typeface="Meiryo"/>
                <a:ea typeface="Meiryo"/>
                <a:cs typeface="Meiryo"/>
                <a:sym typeface="Meiryo"/>
              </a:rPr>
              <a:t>　まとめ</a:t>
            </a:r>
            <a:endParaRPr sz="2000" dirty="0"/>
          </a:p>
        </p:txBody>
      </p:sp>
      <p:sp>
        <p:nvSpPr>
          <p:cNvPr id="3" name="Google Shape;650;p70">
            <a:extLst>
              <a:ext uri="{FF2B5EF4-FFF2-40B4-BE49-F238E27FC236}">
                <a16:creationId xmlns:a16="http://schemas.microsoft.com/office/drawing/2014/main" id="{E148452B-B537-52D4-436C-C64E00329EAF}"/>
              </a:ext>
            </a:extLst>
          </p:cNvPr>
          <p:cNvSpPr txBox="1"/>
          <p:nvPr/>
        </p:nvSpPr>
        <p:spPr>
          <a:xfrm>
            <a:off x="3825631" y="6177046"/>
            <a:ext cx="5318371" cy="230792"/>
          </a:xfrm>
          <a:prstGeom prst="rect">
            <a:avLst/>
          </a:prstGeom>
          <a:noFill/>
          <a:ln>
            <a:noFill/>
          </a:ln>
        </p:spPr>
        <p:txBody>
          <a:bodyPr spcFirstLastPara="1" wrap="square" lIns="91425" tIns="45700" rIns="91425" bIns="45700" anchor="t" anchorCtr="0">
            <a:spAutoFit/>
          </a:bodyPr>
          <a:lstStyle/>
          <a:p>
            <a:pPr>
              <a:buSzPts val="1000"/>
              <a:defRPr/>
            </a:pPr>
            <a:r>
              <a:rPr lang="en-US" altLang="ja-JP" sz="900" dirty="0">
                <a:latin typeface="Meiryo"/>
                <a:ea typeface="Meiryo"/>
                <a:cs typeface="Meiryo"/>
                <a:sym typeface="Meiryo"/>
              </a:rPr>
              <a:t>※</a:t>
            </a:r>
            <a:r>
              <a:rPr lang="ja-JP" altLang="en-US" sz="900" dirty="0">
                <a:latin typeface="Meiryo"/>
                <a:ea typeface="Meiryo"/>
                <a:cs typeface="Meiryo"/>
                <a:sym typeface="Meiryo"/>
              </a:rPr>
              <a:t>使用しているグラフの一部は小数点四捨五入のため、合計が</a:t>
            </a:r>
            <a:r>
              <a:rPr lang="en-US" altLang="ja-JP" sz="900" dirty="0">
                <a:latin typeface="Meiryo"/>
                <a:ea typeface="Meiryo"/>
                <a:cs typeface="Meiryo"/>
                <a:sym typeface="Meiryo"/>
              </a:rPr>
              <a:t>100</a:t>
            </a:r>
            <a:r>
              <a:rPr lang="ja-JP" altLang="en-US" sz="900" dirty="0">
                <a:latin typeface="Meiryo"/>
                <a:ea typeface="Meiryo"/>
                <a:cs typeface="Meiryo"/>
                <a:sym typeface="Meiryo"/>
              </a:rPr>
              <a:t>％とならない場合があります</a:t>
            </a:r>
            <a:endParaRPr lang="en-US" altLang="ja-JP" sz="900" dirty="0">
              <a:latin typeface="Meiryo"/>
              <a:ea typeface="Meiryo"/>
              <a:cs typeface="Meiryo"/>
              <a:sym typeface="Meiryo"/>
            </a:endParaRPr>
          </a:p>
        </p:txBody>
      </p:sp>
    </p:spTree>
    <p:extLst>
      <p:ext uri="{BB962C8B-B14F-4D97-AF65-F5344CB8AC3E}">
        <p14:creationId xmlns:p14="http://schemas.microsoft.com/office/powerpoint/2010/main" val="182424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a:extLst>
            <a:ext uri="{FF2B5EF4-FFF2-40B4-BE49-F238E27FC236}">
              <a16:creationId xmlns:a16="http://schemas.microsoft.com/office/drawing/2014/main" id="{3F2F5319-8340-D68C-ACEB-00708D838E5D}"/>
            </a:ext>
          </a:extLst>
        </p:cNvPr>
        <p:cNvGrpSpPr/>
        <p:nvPr/>
      </p:nvGrpSpPr>
      <p:grpSpPr>
        <a:xfrm>
          <a:off x="0" y="0"/>
          <a:ext cx="0" cy="0"/>
          <a:chOff x="0" y="0"/>
          <a:chExt cx="0" cy="0"/>
        </a:xfrm>
      </p:grpSpPr>
      <p:pic>
        <p:nvPicPr>
          <p:cNvPr id="4" name="図 3" descr="テーブル">
            <a:extLst>
              <a:ext uri="{FF2B5EF4-FFF2-40B4-BE49-F238E27FC236}">
                <a16:creationId xmlns:a16="http://schemas.microsoft.com/office/drawing/2014/main" id="{84A72DDB-7564-5916-AF47-06C096ABBBF4}"/>
              </a:ext>
            </a:extLst>
          </p:cNvPr>
          <p:cNvPicPr>
            <a:picLocks noChangeAspect="1"/>
          </p:cNvPicPr>
          <p:nvPr/>
        </p:nvPicPr>
        <p:blipFill>
          <a:blip r:embed="rId3"/>
          <a:stretch>
            <a:fillRect/>
          </a:stretch>
        </p:blipFill>
        <p:spPr>
          <a:xfrm>
            <a:off x="1231391" y="9145"/>
            <a:ext cx="6606030" cy="4743625"/>
          </a:xfrm>
          <a:prstGeom prst="rect">
            <a:avLst/>
          </a:prstGeom>
        </p:spPr>
      </p:pic>
      <p:sp>
        <p:nvSpPr>
          <p:cNvPr id="233" name="Google Shape;233;p35">
            <a:extLst>
              <a:ext uri="{FF2B5EF4-FFF2-40B4-BE49-F238E27FC236}">
                <a16:creationId xmlns:a16="http://schemas.microsoft.com/office/drawing/2014/main" id="{C7BF8F11-560E-2EC4-31B3-200D6D9F2BF6}"/>
              </a:ext>
            </a:extLst>
          </p:cNvPr>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defRPr/>
            </a:pPr>
            <a:r>
              <a:rPr lang="ja-JP" altLang="en-US" sz="2400" b="1" dirty="0">
                <a:solidFill>
                  <a:srgbClr val="636366"/>
                </a:solidFill>
                <a:latin typeface="Meiryo"/>
                <a:ea typeface="Meiryo"/>
                <a:cs typeface="Meiryo"/>
                <a:sym typeface="Meiryo"/>
              </a:rPr>
              <a:t>はじめに　育業の現状について</a:t>
            </a:r>
            <a:endParaRPr dirty="0">
              <a:solidFill>
                <a:srgbClr val="636366"/>
              </a:solidFill>
              <a:latin typeface="メイリオ" panose="020B0604030504040204" pitchFamily="50" charset="-128"/>
              <a:ea typeface="メイリオ" panose="020B0604030504040204" pitchFamily="50" charset="-128"/>
            </a:endParaRPr>
          </a:p>
        </p:txBody>
      </p:sp>
      <p:sp>
        <p:nvSpPr>
          <p:cNvPr id="234" name="Google Shape;234;p35">
            <a:extLst>
              <a:ext uri="{FF2B5EF4-FFF2-40B4-BE49-F238E27FC236}">
                <a16:creationId xmlns:a16="http://schemas.microsoft.com/office/drawing/2014/main" id="{13BD837F-C20C-12A7-B443-129C0335825A}"/>
              </a:ext>
            </a:extLst>
          </p:cNvPr>
          <p:cNvSpPr txBox="1"/>
          <p:nvPr/>
        </p:nvSpPr>
        <p:spPr>
          <a:xfrm>
            <a:off x="2130296" y="1241463"/>
            <a:ext cx="4808220" cy="461624"/>
          </a:xfrm>
          <a:prstGeom prst="rect">
            <a:avLst/>
          </a:prstGeom>
          <a:noFill/>
          <a:ln>
            <a:noFill/>
          </a:ln>
        </p:spPr>
        <p:txBody>
          <a:bodyPr spcFirstLastPara="1" wrap="square" lIns="91425" tIns="45700" rIns="91425" bIns="45700" anchor="t" anchorCtr="0">
            <a:spAutoFit/>
          </a:bodyPr>
          <a:lstStyle/>
          <a:p>
            <a:pPr algn="ctr">
              <a:buSzPts val="2400"/>
              <a:defRPr/>
            </a:pPr>
            <a:r>
              <a:rPr lang="ja-JP" altLang="en-US" sz="2300" b="1" dirty="0">
                <a:solidFill>
                  <a:srgbClr val="636366"/>
                </a:solidFill>
                <a:latin typeface="Meiryo"/>
                <a:ea typeface="Meiryo"/>
                <a:cs typeface="Meiryo"/>
                <a:sym typeface="Meiryo"/>
              </a:rPr>
              <a:t>子育て支援策総合順位</a:t>
            </a:r>
            <a:endParaRPr sz="2300" dirty="0">
              <a:latin typeface="メイリオ" panose="020B0604030504040204" pitchFamily="50" charset="-128"/>
              <a:ea typeface="メイリオ" panose="020B0604030504040204" pitchFamily="50" charset="-128"/>
            </a:endParaRPr>
          </a:p>
        </p:txBody>
      </p:sp>
      <p:sp>
        <p:nvSpPr>
          <p:cNvPr id="237" name="Google Shape;237;p35">
            <a:extLst>
              <a:ext uri="{FF2B5EF4-FFF2-40B4-BE49-F238E27FC236}">
                <a16:creationId xmlns:a16="http://schemas.microsoft.com/office/drawing/2014/main" id="{BACBD999-BF77-06FE-1D9A-495CF2E324A6}"/>
              </a:ext>
            </a:extLst>
          </p:cNvPr>
          <p:cNvSpPr txBox="1"/>
          <p:nvPr/>
        </p:nvSpPr>
        <p:spPr>
          <a:xfrm>
            <a:off x="1969853" y="5180188"/>
            <a:ext cx="6606030" cy="430847"/>
          </a:xfrm>
          <a:prstGeom prst="rect">
            <a:avLst/>
          </a:prstGeom>
          <a:noFill/>
          <a:ln>
            <a:noFill/>
          </a:ln>
        </p:spPr>
        <p:txBody>
          <a:bodyPr spcFirstLastPara="1" wrap="square" lIns="91425" tIns="45700" rIns="91425" bIns="45700" anchor="t" anchorCtr="0">
            <a:spAutoFit/>
          </a:bodyPr>
          <a:lstStyle/>
          <a:p>
            <a:pPr>
              <a:buSzPts val="1100"/>
              <a:defRPr/>
            </a:pPr>
            <a:r>
              <a:rPr lang="ja-JP" altLang="en-US"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出典：</a:t>
            </a:r>
            <a:r>
              <a:rPr lang="en-US" altLang="ja-JP"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UNICEF Office of Research - Innocenti</a:t>
            </a:r>
            <a:r>
              <a:rPr lang="ja-JP" altLang="en-US"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（ユニセフの専門研究センター）の報告書</a:t>
            </a:r>
            <a:endParaRPr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endParaRPr>
          </a:p>
          <a:p>
            <a:pPr>
              <a:buSzPts val="1100"/>
              <a:defRPr/>
            </a:pPr>
            <a:r>
              <a:rPr lang="ja-JP" altLang="en-US"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　　　「先進国の子育て支援の現状（</a:t>
            </a:r>
            <a:r>
              <a:rPr lang="en-US" altLang="ja-JP"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Where Do Rich Countries Stand on Childcare?</a:t>
            </a:r>
            <a:r>
              <a:rPr lang="ja-JP" altLang="en-US"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a:t>
            </a:r>
            <a:r>
              <a:rPr lang="en-US" altLang="ja-JP"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2021</a:t>
            </a:r>
            <a:r>
              <a:rPr lang="ja-JP" altLang="en-US"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rPr>
              <a:t>）</a:t>
            </a:r>
            <a:endParaRPr sz="1100" dirty="0">
              <a:solidFill>
                <a:srgbClr val="000000">
                  <a:lumMod val="85000"/>
                  <a:lumOff val="15000"/>
                </a:srgbClr>
              </a:solidFill>
              <a:highlight>
                <a:srgbClr val="FFFFFF"/>
              </a:highlight>
              <a:latin typeface="メイリオ" panose="020B0604030504040204" pitchFamily="50" charset="-128"/>
              <a:ea typeface="メイリオ" panose="020B0604030504040204" pitchFamily="50" charset="-128"/>
              <a:cs typeface="Meiryo"/>
              <a:sym typeface="Meiryo"/>
            </a:endParaRPr>
          </a:p>
        </p:txBody>
      </p:sp>
      <p:sp>
        <p:nvSpPr>
          <p:cNvPr id="238" name="Google Shape;238;p35">
            <a:extLst>
              <a:ext uri="{FF2B5EF4-FFF2-40B4-BE49-F238E27FC236}">
                <a16:creationId xmlns:a16="http://schemas.microsoft.com/office/drawing/2014/main" id="{3376FB6C-AB8B-E02C-18DD-A8939BA6A893}"/>
              </a:ext>
            </a:extLst>
          </p:cNvPr>
          <p:cNvSpPr/>
          <p:nvPr/>
        </p:nvSpPr>
        <p:spPr>
          <a:xfrm>
            <a:off x="316799" y="5593449"/>
            <a:ext cx="8435214" cy="972000"/>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45700" rIns="91425" bIns="0" anchor="ctr" anchorCtr="0">
            <a:noAutofit/>
          </a:bodyPr>
          <a:lstStyle/>
          <a:p>
            <a:pPr algn="ctr">
              <a:buSzPts val="2400"/>
              <a:defRPr/>
            </a:pPr>
            <a:r>
              <a:rPr lang="ja-JP" altLang="en-US" sz="2400" b="1" dirty="0">
                <a:solidFill>
                  <a:srgbClr val="595959"/>
                </a:solidFill>
                <a:latin typeface="Meiryo"/>
                <a:ea typeface="Meiryo"/>
                <a:cs typeface="Meiryo"/>
                <a:sym typeface="Meiryo"/>
              </a:rPr>
              <a:t>日本は、父親が通常給与を取得して育業できる期間が</a:t>
            </a:r>
            <a:endParaRPr sz="2400" b="1" dirty="0">
              <a:solidFill>
                <a:srgbClr val="595959"/>
              </a:solidFill>
              <a:latin typeface="Meiryo"/>
              <a:ea typeface="Meiryo"/>
              <a:cs typeface="Meiryo"/>
              <a:sym typeface="Meiryo"/>
            </a:endParaRPr>
          </a:p>
          <a:p>
            <a:pPr algn="ctr">
              <a:buSzPts val="2400"/>
              <a:defRPr/>
            </a:pPr>
            <a:r>
              <a:rPr lang="ja-JP" altLang="en-US" sz="2400" b="1" dirty="0">
                <a:solidFill>
                  <a:srgbClr val="595959"/>
                </a:solidFill>
                <a:latin typeface="Meiryo"/>
                <a:ea typeface="Meiryo"/>
                <a:cs typeface="Meiryo"/>
                <a:sym typeface="Meiryo"/>
              </a:rPr>
              <a:t>世界で最も長い</a:t>
            </a:r>
            <a:r>
              <a:rPr lang="en-US" altLang="ja-JP" sz="2400" b="1" dirty="0">
                <a:solidFill>
                  <a:srgbClr val="595959"/>
                </a:solidFill>
                <a:latin typeface="Meiryo"/>
                <a:ea typeface="Meiryo"/>
                <a:cs typeface="Meiryo"/>
                <a:sym typeface="Meiryo"/>
              </a:rPr>
              <a:t>(30</a:t>
            </a:r>
            <a:r>
              <a:rPr lang="ja-JP" altLang="en-US" sz="2400" b="1" dirty="0">
                <a:solidFill>
                  <a:srgbClr val="595959"/>
                </a:solidFill>
                <a:latin typeface="Meiryo"/>
                <a:ea typeface="Meiryo"/>
                <a:cs typeface="Meiryo"/>
                <a:sym typeface="Meiryo"/>
              </a:rPr>
              <a:t>週間相当</a:t>
            </a:r>
            <a:r>
              <a:rPr lang="en-US" altLang="ja-JP" sz="2400" b="1" dirty="0">
                <a:solidFill>
                  <a:srgbClr val="595959"/>
                </a:solidFill>
                <a:latin typeface="Meiryo"/>
                <a:ea typeface="Meiryo"/>
                <a:cs typeface="Meiryo"/>
                <a:sym typeface="Meiryo"/>
              </a:rPr>
              <a:t>)</a:t>
            </a:r>
            <a:endParaRPr dirty="0">
              <a:solidFill>
                <a:srgbClr val="00B0F0"/>
              </a:solidFill>
              <a:latin typeface="メイリオ" panose="020B0604030504040204" pitchFamily="50" charset="-128"/>
              <a:ea typeface="メイリオ" panose="020B0604030504040204" pitchFamily="50" charset="-128"/>
            </a:endParaRPr>
          </a:p>
        </p:txBody>
      </p:sp>
      <p:sp>
        <p:nvSpPr>
          <p:cNvPr id="14" name="Google Shape;236;p35">
            <a:extLst>
              <a:ext uri="{FF2B5EF4-FFF2-40B4-BE49-F238E27FC236}">
                <a16:creationId xmlns:a16="http://schemas.microsoft.com/office/drawing/2014/main" id="{8DC81BB1-3A7D-5156-475B-194C8CEBAC6F}"/>
              </a:ext>
            </a:extLst>
          </p:cNvPr>
          <p:cNvSpPr/>
          <p:nvPr/>
        </p:nvSpPr>
        <p:spPr>
          <a:xfrm>
            <a:off x="536103" y="3612777"/>
            <a:ext cx="2368462" cy="677450"/>
          </a:xfrm>
          <a:prstGeom prst="wedgeRoundRectCallout">
            <a:avLst>
              <a:gd name="adj1" fmla="val 93721"/>
              <a:gd name="adj2" fmla="val 64784"/>
              <a:gd name="adj3" fmla="val 16667"/>
            </a:avLst>
          </a:prstGeom>
          <a:solidFill>
            <a:schemeClr val="accent2"/>
          </a:solidFill>
          <a:ln>
            <a:solidFill>
              <a:schemeClr val="accent6">
                <a:lumMod val="75000"/>
              </a:schemeClr>
            </a:solidFill>
          </a:ln>
        </p:spPr>
        <p:txBody>
          <a:bodyPr spcFirstLastPara="1" wrap="square" lIns="91425" tIns="72000" rIns="91425" bIns="0" anchor="ctr" anchorCtr="0">
            <a:noAutofit/>
          </a:bodyPr>
          <a:lstStyle/>
          <a:p>
            <a:pPr algn="ctr">
              <a:buSzPts val="2000"/>
              <a:defRPr/>
            </a:pPr>
            <a:r>
              <a:rPr lang="ja-JP" altLang="en-US" sz="2000" b="1" dirty="0">
                <a:solidFill>
                  <a:srgbClr val="FFFFFF"/>
                </a:solidFill>
                <a:latin typeface="メイリオ" panose="020B0604030504040204" pitchFamily="50" charset="-128"/>
                <a:ea typeface="メイリオ" panose="020B0604030504040204" pitchFamily="50" charset="-128"/>
              </a:rPr>
              <a:t>日本の育業制度は</a:t>
            </a:r>
            <a:endParaRPr lang="en-US" altLang="ja-JP" sz="2000" b="1" dirty="0">
              <a:solidFill>
                <a:srgbClr val="FFFFFF"/>
              </a:solidFill>
              <a:latin typeface="メイリオ" panose="020B0604030504040204" pitchFamily="50" charset="-128"/>
              <a:ea typeface="メイリオ" panose="020B0604030504040204" pitchFamily="50" charset="-128"/>
            </a:endParaRPr>
          </a:p>
          <a:p>
            <a:pPr algn="ctr">
              <a:buSzPts val="2000"/>
              <a:defRPr/>
            </a:pPr>
            <a:r>
              <a:rPr lang="ja-JP" altLang="en-US" sz="2000" b="1" dirty="0">
                <a:solidFill>
                  <a:srgbClr val="FFFFFF"/>
                </a:solidFill>
                <a:latin typeface="メイリオ" panose="020B0604030504040204" pitchFamily="50" charset="-128"/>
                <a:ea typeface="メイリオ" panose="020B0604030504040204" pitchFamily="50" charset="-128"/>
              </a:rPr>
              <a:t>世界一</a:t>
            </a:r>
            <a:endParaRPr sz="2000" b="1" dirty="0">
              <a:solidFill>
                <a:srgbClr val="FFFFFF"/>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3F7A9E0-E38A-66BE-B8DB-E6830BEE26C9}"/>
              </a:ext>
            </a:extLst>
          </p:cNvPr>
          <p:cNvSpPr/>
          <p:nvPr/>
        </p:nvSpPr>
        <p:spPr>
          <a:xfrm>
            <a:off x="4023360" y="1988089"/>
            <a:ext cx="987552" cy="278017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srgbClr val="FFFFFF"/>
              </a:solidFill>
              <a:latin typeface="Arial"/>
              <a:ea typeface="ＭＳ Ｐゴシック" panose="020B0600070205080204" pitchFamily="50" charset="-128"/>
            </a:endParaRPr>
          </a:p>
        </p:txBody>
      </p:sp>
    </p:spTree>
    <p:extLst>
      <p:ext uri="{BB962C8B-B14F-4D97-AF65-F5344CB8AC3E}">
        <p14:creationId xmlns:p14="http://schemas.microsoft.com/office/powerpoint/2010/main" val="386930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5B90DB72-5C48-F5B7-F4DB-3333D884D685}"/>
              </a:ext>
            </a:extLst>
          </p:cNvPr>
          <p:cNvPicPr>
            <a:picLocks noChangeAspect="1"/>
          </p:cNvPicPr>
          <p:nvPr/>
        </p:nvPicPr>
        <p:blipFill>
          <a:blip r:embed="rId3"/>
          <a:stretch>
            <a:fillRect/>
          </a:stretch>
        </p:blipFill>
        <p:spPr>
          <a:xfrm>
            <a:off x="278044" y="1479245"/>
            <a:ext cx="6894008" cy="3637653"/>
          </a:xfrm>
          <a:prstGeom prst="rect">
            <a:avLst/>
          </a:prstGeom>
        </p:spPr>
      </p:pic>
      <p:sp>
        <p:nvSpPr>
          <p:cNvPr id="246" name="Google Shape;246;p36"/>
          <p:cNvSpPr txBox="1"/>
          <p:nvPr/>
        </p:nvSpPr>
        <p:spPr>
          <a:xfrm>
            <a:off x="2273061" y="1117234"/>
            <a:ext cx="4597878" cy="461665"/>
          </a:xfrm>
          <a:prstGeom prst="rect">
            <a:avLst/>
          </a:prstGeom>
          <a:noFill/>
          <a:ln>
            <a:noFill/>
          </a:ln>
        </p:spPr>
        <p:txBody>
          <a:bodyPr spcFirstLastPara="1" wrap="square" lIns="91425" tIns="45700" rIns="91425" bIns="45700" anchor="t" anchorCtr="0">
            <a:spAutoFit/>
          </a:bodyPr>
          <a:lstStyle/>
          <a:p>
            <a:pPr algn="ctr">
              <a:buSzPts val="2400"/>
            </a:pPr>
            <a:r>
              <a:rPr lang="ja-JP" altLang="en-US" sz="2400" b="1" dirty="0">
                <a:solidFill>
                  <a:srgbClr val="636366"/>
                </a:solidFill>
                <a:latin typeface="Meiryo"/>
                <a:ea typeface="Meiryo"/>
                <a:cs typeface="Meiryo"/>
                <a:sym typeface="Meiryo"/>
              </a:rPr>
              <a:t>男女別育業取得率の推移</a:t>
            </a:r>
            <a:endParaRPr dirty="0">
              <a:latin typeface="メイリオ" panose="020B0604030504040204" pitchFamily="50" charset="-128"/>
              <a:ea typeface="メイリオ" panose="020B0604030504040204" pitchFamily="50" charset="-128"/>
            </a:endParaRPr>
          </a:p>
        </p:txBody>
      </p:sp>
      <p:sp>
        <p:nvSpPr>
          <p:cNvPr id="247" name="Google Shape;247;p36"/>
          <p:cNvSpPr txBox="1"/>
          <p:nvPr/>
        </p:nvSpPr>
        <p:spPr>
          <a:xfrm>
            <a:off x="198000" y="223202"/>
            <a:ext cx="4597878" cy="461665"/>
          </a:xfrm>
          <a:prstGeom prst="rect">
            <a:avLst/>
          </a:prstGeom>
          <a:noFill/>
          <a:ln>
            <a:noFill/>
          </a:ln>
        </p:spPr>
        <p:txBody>
          <a:bodyPr spcFirstLastPara="1" wrap="square" lIns="91425" tIns="45700" rIns="91425" bIns="45700" anchor="t" anchorCtr="0">
            <a:spAutoFit/>
          </a:bodyPr>
          <a:lstStyle/>
          <a:p>
            <a:pPr>
              <a:buSzPts val="2400"/>
            </a:pPr>
            <a:r>
              <a:rPr lang="ja-JP" altLang="en-US" sz="2400" b="1" dirty="0">
                <a:solidFill>
                  <a:srgbClr val="636366"/>
                </a:solidFill>
                <a:latin typeface="Meiryo"/>
                <a:ea typeface="Meiryo"/>
                <a:cs typeface="Meiryo"/>
                <a:sym typeface="Meiryo"/>
              </a:rPr>
              <a:t>はじめに　育業の現状について</a:t>
            </a:r>
            <a:endParaRPr dirty="0">
              <a:latin typeface="メイリオ" panose="020B0604030504040204" pitchFamily="50" charset="-128"/>
              <a:ea typeface="メイリオ" panose="020B0604030504040204" pitchFamily="50" charset="-128"/>
            </a:endParaRPr>
          </a:p>
        </p:txBody>
      </p:sp>
      <p:sp>
        <p:nvSpPr>
          <p:cNvPr id="248" name="Google Shape;248;p36"/>
          <p:cNvSpPr/>
          <p:nvPr/>
        </p:nvSpPr>
        <p:spPr>
          <a:xfrm>
            <a:off x="316089" y="5548489"/>
            <a:ext cx="8435214" cy="970844"/>
          </a:xfrm>
          <a:prstGeom prst="roundRect">
            <a:avLst>
              <a:gd name="adj" fmla="val 16667"/>
            </a:avLst>
          </a:prstGeom>
          <a:solidFill>
            <a:schemeClr val="lt1"/>
          </a:solidFill>
          <a:ln w="25400" cap="flat" cmpd="sng">
            <a:solidFill>
              <a:srgbClr val="46B85F"/>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sz="2400" b="1" dirty="0">
                <a:solidFill>
                  <a:srgbClr val="595959"/>
                </a:solidFill>
                <a:latin typeface="Meiryo"/>
                <a:ea typeface="Meiryo"/>
                <a:cs typeface="Meiryo"/>
                <a:sym typeface="Meiryo"/>
              </a:rPr>
              <a:t>男性の令和５年度育業取得率は、全国・都内ともに</a:t>
            </a:r>
            <a:endParaRPr dirty="0">
              <a:solidFill>
                <a:srgbClr val="595959"/>
              </a:solidFill>
              <a:latin typeface="メイリオ" panose="020B0604030504040204" pitchFamily="50" charset="-128"/>
              <a:ea typeface="メイリオ" panose="020B0604030504040204" pitchFamily="50" charset="-128"/>
            </a:endParaRPr>
          </a:p>
          <a:p>
            <a:pPr algn="ctr">
              <a:buSzPts val="2400"/>
            </a:pPr>
            <a:r>
              <a:rPr lang="ja-JP" altLang="en-US" sz="2400" b="1" dirty="0">
                <a:solidFill>
                  <a:srgbClr val="595959"/>
                </a:solidFill>
                <a:latin typeface="Meiryo"/>
                <a:ea typeface="Meiryo"/>
                <a:cs typeface="Meiryo"/>
                <a:sym typeface="Meiryo"/>
              </a:rPr>
              <a:t>急上昇しているものの、女性と比較すると依然として低い</a:t>
            </a:r>
            <a:endParaRPr sz="2400" dirty="0">
              <a:solidFill>
                <a:srgbClr val="595959"/>
              </a:solidFill>
              <a:latin typeface="メイリオ" panose="020B0604030504040204" pitchFamily="50" charset="-128"/>
              <a:ea typeface="メイリオ" panose="020B0604030504040204" pitchFamily="50" charset="-128"/>
            </a:endParaRPr>
          </a:p>
        </p:txBody>
      </p:sp>
      <p:sp>
        <p:nvSpPr>
          <p:cNvPr id="249" name="Google Shape;249;p36"/>
          <p:cNvSpPr txBox="1"/>
          <p:nvPr/>
        </p:nvSpPr>
        <p:spPr>
          <a:xfrm>
            <a:off x="4572000" y="5134491"/>
            <a:ext cx="5331126" cy="369291"/>
          </a:xfrm>
          <a:prstGeom prst="rect">
            <a:avLst/>
          </a:prstGeom>
          <a:noFill/>
          <a:ln>
            <a:noFill/>
          </a:ln>
        </p:spPr>
        <p:txBody>
          <a:bodyPr spcFirstLastPara="1" wrap="square" lIns="91425" tIns="45700" rIns="91425" bIns="45700" anchor="t" anchorCtr="0">
            <a:spAutoFit/>
          </a:bodyPr>
          <a:lstStyle/>
          <a:p>
            <a:pPr>
              <a:buSzPts val="1000"/>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rPr>
              <a:t>出典：</a:t>
            </a:r>
            <a:r>
              <a:rPr lang="zh-TW"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rPr>
              <a:t>東京都産業労働局「令和</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rPr>
              <a:t>５</a:t>
            </a:r>
            <a:r>
              <a:rPr lang="zh-TW"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rPr>
              <a:t>年度男女雇用平等参画状況調査」（</a:t>
            </a:r>
            <a:r>
              <a:rPr lang="en-US" altLang="zh-TW"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rPr>
              <a:t>202</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rPr>
              <a:t>4</a:t>
            </a:r>
            <a:r>
              <a:rPr lang="zh-TW"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rPr>
              <a:t>）</a:t>
            </a:r>
            <a:endParaRPr lang="en-US" altLang="zh-TW" sz="900" dirty="0">
              <a:solidFill>
                <a:schemeClr val="tx1">
                  <a:lumMod val="75000"/>
                  <a:lumOff val="25000"/>
                </a:schemeClr>
              </a:solidFill>
              <a:latin typeface="メイリオ" panose="020B0604030504040204" pitchFamily="50" charset="-128"/>
              <a:ea typeface="メイリオ" panose="020B0604030504040204" pitchFamily="50" charset="-128"/>
              <a:cs typeface="Meiryo"/>
              <a:sym typeface="Meiryo"/>
            </a:endParaRPr>
          </a:p>
          <a:p>
            <a:pPr>
              <a:buSzPts val="1000"/>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厚生労働省「令和</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年度雇用均等基本調査」（</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2024</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endParaRPr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2" name="Google Shape;252;p36"/>
          <p:cNvSpPr/>
          <p:nvPr/>
        </p:nvSpPr>
        <p:spPr>
          <a:xfrm>
            <a:off x="7318016" y="1164897"/>
            <a:ext cx="1693904" cy="828000"/>
          </a:xfrm>
          <a:prstGeom prst="wedgeRoundRectCallout">
            <a:avLst>
              <a:gd name="adj1" fmla="val -66857"/>
              <a:gd name="adj2" fmla="val 46758"/>
              <a:gd name="adj3" fmla="val 16667"/>
            </a:avLst>
          </a:prstGeom>
          <a:solidFill>
            <a:srgbClr val="95CB64"/>
          </a:solidFill>
          <a:ln>
            <a:solidFill>
              <a:schemeClr val="accent6">
                <a:lumMod val="75000"/>
              </a:schemeClr>
            </a:solidFill>
          </a:ln>
        </p:spPr>
        <p:txBody>
          <a:bodyPr spcFirstLastPara="1" wrap="square" lIns="91425" tIns="108000" rIns="91425" bIns="0" anchor="ctr" anchorCtr="0">
            <a:noAutofit/>
          </a:bodyPr>
          <a:lstStyle/>
          <a:p>
            <a:pPr algn="ctr">
              <a:buSzPts val="1800"/>
            </a:pPr>
            <a:r>
              <a:rPr lang="ja-JP" altLang="en-US" sz="1800" b="1" dirty="0">
                <a:solidFill>
                  <a:schemeClr val="lt1"/>
                </a:solidFill>
                <a:latin typeface="Meiryo"/>
                <a:ea typeface="Meiryo"/>
                <a:cs typeface="Meiryo"/>
                <a:sym typeface="Meiryo"/>
              </a:rPr>
              <a:t>都内女性</a:t>
            </a:r>
            <a:endParaRPr sz="1800" b="1" dirty="0">
              <a:solidFill>
                <a:schemeClr val="lt1"/>
              </a:solidFill>
              <a:latin typeface="Meiryo"/>
              <a:ea typeface="Meiryo"/>
              <a:cs typeface="Meiryo"/>
              <a:sym typeface="Meiryo"/>
            </a:endParaRPr>
          </a:p>
          <a:p>
            <a:pPr algn="ctr">
              <a:buSzPts val="2800"/>
            </a:pPr>
            <a:r>
              <a:rPr lang="en-US" altLang="ja-JP" sz="2800" b="1" dirty="0">
                <a:solidFill>
                  <a:schemeClr val="lt1"/>
                </a:solidFill>
                <a:latin typeface="Meiryo"/>
                <a:ea typeface="Meiryo"/>
                <a:cs typeface="Meiryo"/>
                <a:sym typeface="Meiryo"/>
              </a:rPr>
              <a:t>9</a:t>
            </a:r>
            <a:r>
              <a:rPr lang="ja-JP" altLang="en-US" sz="2800" b="1" dirty="0">
                <a:solidFill>
                  <a:schemeClr val="lt1"/>
                </a:solidFill>
                <a:latin typeface="Meiryo"/>
                <a:ea typeface="Meiryo"/>
                <a:cs typeface="Meiryo"/>
                <a:sym typeface="Meiryo"/>
              </a:rPr>
              <a:t>２</a:t>
            </a:r>
            <a:r>
              <a:rPr lang="en-US" altLang="ja-JP" sz="2800" b="1" dirty="0">
                <a:solidFill>
                  <a:schemeClr val="lt1"/>
                </a:solidFill>
                <a:latin typeface="Meiryo"/>
                <a:ea typeface="Meiryo"/>
                <a:cs typeface="Meiryo"/>
                <a:sym typeface="Meiryo"/>
              </a:rPr>
              <a:t>.</a:t>
            </a:r>
            <a:r>
              <a:rPr lang="ja-JP" altLang="en-US" sz="2800" b="1" dirty="0">
                <a:solidFill>
                  <a:schemeClr val="lt1"/>
                </a:solidFill>
                <a:latin typeface="Meiryo"/>
                <a:ea typeface="Meiryo"/>
                <a:cs typeface="Meiryo"/>
                <a:sym typeface="Meiryo"/>
              </a:rPr>
              <a:t>９</a:t>
            </a:r>
            <a:r>
              <a:rPr lang="ja-JP" altLang="en-US" sz="1800" b="1" dirty="0">
                <a:solidFill>
                  <a:schemeClr val="lt1"/>
                </a:solidFill>
                <a:latin typeface="Meiryo"/>
                <a:ea typeface="Meiryo"/>
                <a:cs typeface="Meiryo"/>
                <a:sym typeface="Meiryo"/>
              </a:rPr>
              <a:t>％</a:t>
            </a:r>
            <a:endParaRPr dirty="0">
              <a:latin typeface="メイリオ" panose="020B0604030504040204" pitchFamily="50" charset="-128"/>
              <a:ea typeface="メイリオ" panose="020B0604030504040204" pitchFamily="50" charset="-128"/>
            </a:endParaRPr>
          </a:p>
        </p:txBody>
      </p:sp>
      <p:sp>
        <p:nvSpPr>
          <p:cNvPr id="254" name="Google Shape;254;p36"/>
          <p:cNvSpPr/>
          <p:nvPr/>
        </p:nvSpPr>
        <p:spPr>
          <a:xfrm>
            <a:off x="7318016" y="3081647"/>
            <a:ext cx="1693904" cy="828000"/>
          </a:xfrm>
          <a:prstGeom prst="wedgeRoundRectCallout">
            <a:avLst>
              <a:gd name="adj1" fmla="val -63048"/>
              <a:gd name="adj2" fmla="val 21662"/>
              <a:gd name="adj3" fmla="val 16667"/>
            </a:avLst>
          </a:prstGeom>
          <a:solidFill>
            <a:srgbClr val="2AAE50"/>
          </a:solidFill>
          <a:ln>
            <a:solidFill>
              <a:schemeClr val="accent6">
                <a:lumMod val="75000"/>
              </a:schemeClr>
            </a:solidFill>
          </a:ln>
        </p:spPr>
        <p:txBody>
          <a:bodyPr spcFirstLastPara="1" wrap="square" lIns="91425" tIns="108000" rIns="91425" bIns="0" anchor="ctr" anchorCtr="0">
            <a:noAutofit/>
          </a:bodyPr>
          <a:lstStyle/>
          <a:p>
            <a:pPr algn="ctr">
              <a:buSzPts val="1800"/>
            </a:pPr>
            <a:r>
              <a:rPr lang="ja-JP" altLang="en-US" sz="1800" b="1" dirty="0">
                <a:solidFill>
                  <a:schemeClr val="lt1"/>
                </a:solidFill>
                <a:latin typeface="Meiryo"/>
                <a:ea typeface="Meiryo"/>
                <a:cs typeface="Meiryo"/>
                <a:sym typeface="Meiryo"/>
              </a:rPr>
              <a:t>都内男性</a:t>
            </a:r>
            <a:endParaRPr sz="1800" b="1" dirty="0">
              <a:solidFill>
                <a:schemeClr val="lt1"/>
              </a:solidFill>
              <a:latin typeface="Meiryo"/>
              <a:ea typeface="Meiryo"/>
              <a:cs typeface="Meiryo"/>
              <a:sym typeface="Meiryo"/>
            </a:endParaRPr>
          </a:p>
          <a:p>
            <a:pPr algn="ctr">
              <a:buSzPts val="1800"/>
            </a:pPr>
            <a:r>
              <a:rPr lang="ja-JP" altLang="en-US" sz="2800" b="1" dirty="0">
                <a:solidFill>
                  <a:schemeClr val="lt1"/>
                </a:solidFill>
                <a:latin typeface="Meiryo"/>
                <a:ea typeface="Meiryo"/>
                <a:cs typeface="Meiryo"/>
                <a:sym typeface="Meiryo"/>
              </a:rPr>
              <a:t>３８</a:t>
            </a:r>
            <a:r>
              <a:rPr lang="en-US" altLang="ja-JP" sz="2800" b="1" dirty="0">
                <a:solidFill>
                  <a:schemeClr val="lt1"/>
                </a:solidFill>
                <a:latin typeface="Meiryo"/>
                <a:ea typeface="Meiryo"/>
                <a:cs typeface="Meiryo"/>
                <a:sym typeface="Meiryo"/>
              </a:rPr>
              <a:t>.</a:t>
            </a:r>
            <a:r>
              <a:rPr lang="ja-JP" altLang="en-US" sz="2800" b="1" dirty="0">
                <a:solidFill>
                  <a:schemeClr val="lt1"/>
                </a:solidFill>
                <a:latin typeface="Meiryo"/>
                <a:ea typeface="Meiryo"/>
                <a:cs typeface="Meiryo"/>
                <a:sym typeface="Meiryo"/>
              </a:rPr>
              <a:t>９</a:t>
            </a:r>
            <a:r>
              <a:rPr lang="ja-JP" altLang="en-US" sz="1800" b="1" dirty="0">
                <a:solidFill>
                  <a:schemeClr val="lt1"/>
                </a:solidFill>
                <a:latin typeface="Meiryo"/>
                <a:ea typeface="Meiryo"/>
                <a:cs typeface="Meiryo"/>
                <a:sym typeface="Meiryo"/>
              </a:rPr>
              <a:t>％</a:t>
            </a:r>
            <a:endParaRPr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63A97CE2-22AD-0286-44C0-AE9ADEF63969}"/>
              </a:ext>
            </a:extLst>
          </p:cNvPr>
          <p:cNvPicPr>
            <a:picLocks noChangeAspect="1"/>
          </p:cNvPicPr>
          <p:nvPr/>
        </p:nvPicPr>
        <p:blipFill>
          <a:blip r:embed="rId4"/>
          <a:stretch>
            <a:fillRect/>
          </a:stretch>
        </p:blipFill>
        <p:spPr>
          <a:xfrm rot="16200000">
            <a:off x="5885956" y="2925602"/>
            <a:ext cx="1067638" cy="800729"/>
          </a:xfrm>
          <a:prstGeom prst="rect">
            <a:avLst/>
          </a:prstGeom>
        </p:spPr>
      </p:pic>
    </p:spTree>
    <p:extLst>
      <p:ext uri="{BB962C8B-B14F-4D97-AF65-F5344CB8AC3E}">
        <p14:creationId xmlns:p14="http://schemas.microsoft.com/office/powerpoint/2010/main" val="18111063"/>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0C5504E60B49546A813DB213AAFCFBB" ma:contentTypeVersion="17" ma:contentTypeDescription="新しいドキュメントを作成します。" ma:contentTypeScope="" ma:versionID="e68c27d68f8df37820bdab10657a08d9">
  <xsd:schema xmlns:xsd="http://www.w3.org/2001/XMLSchema" xmlns:xs="http://www.w3.org/2001/XMLSchema" xmlns:p="http://schemas.microsoft.com/office/2006/metadata/properties" xmlns:ns2="583c19ee-b7a0-4cc9-b3a1-c40807ef59b1" xmlns:ns3="2695a7b2-6c5f-4a99-b710-6fb5f60c8c64" targetNamespace="http://schemas.microsoft.com/office/2006/metadata/properties" ma:root="true" ma:fieldsID="4a53df678ea22666dc529f6845475925" ns2:_="" ns3:_="">
    <xsd:import namespace="583c19ee-b7a0-4cc9-b3a1-c40807ef59b1"/>
    <xsd:import namespace="2695a7b2-6c5f-4a99-b710-6fb5f60c8c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c19ee-b7a0-4cc9-b3a1-c40807ef59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95a7b2-6c5f-4a99-b710-6fb5f60c8c6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8e7b0d-b22f-44f3-a130-c237ef48342b}" ma:internalName="TaxCatchAll" ma:showField="CatchAllData" ma:web="2695a7b2-6c5f-4a99-b710-6fb5f60c8c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95a7b2-6c5f-4a99-b710-6fb5f60c8c64" xsi:nil="true"/>
    <lcf76f155ced4ddcb4097134ff3c332f xmlns="583c19ee-b7a0-4cc9-b3a1-c40807ef59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20AAA7-B473-4A49-B027-BF782FBF3A42}"/>
</file>

<file path=customXml/itemProps2.xml><?xml version="1.0" encoding="utf-8"?>
<ds:datastoreItem xmlns:ds="http://schemas.openxmlformats.org/officeDocument/2006/customXml" ds:itemID="{39FFBBA4-B413-45D8-B354-F2ACAEAA0ECA}"/>
</file>

<file path=customXml/itemProps3.xml><?xml version="1.0" encoding="utf-8"?>
<ds:datastoreItem xmlns:ds="http://schemas.openxmlformats.org/officeDocument/2006/customXml" ds:itemID="{D67980EA-979A-4F64-90B7-668E930A1C98}"/>
</file>

<file path=docProps/app.xml><?xml version="1.0" encoding="utf-8"?>
<Properties xmlns="http://schemas.openxmlformats.org/officeDocument/2006/extended-properties" xmlns:vt="http://schemas.openxmlformats.org/officeDocument/2006/docPropsVTypes">
  <TotalTime>0</TotalTime>
  <Words>11686</Words>
  <Application>Microsoft Office PowerPoint</Application>
  <PresentationFormat>画面に合わせる (4:3)</PresentationFormat>
  <Paragraphs>1044</Paragraphs>
  <Slides>49</Slides>
  <Notes>49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49</vt:i4>
      </vt:variant>
    </vt:vector>
  </HeadingPairs>
  <TitlesOfParts>
    <vt:vector size="55" baseType="lpstr">
      <vt:lpstr>Calibri</vt:lpstr>
      <vt:lpstr>メイリオ</vt:lpstr>
      <vt:lpstr>Arial</vt:lpstr>
      <vt:lpstr>メイリオ</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職場はすでにダイバーシティ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2025-02-21T04:16:58Z</dcterms:created>
  <dcterms:modified xsi:type="dcterms:W3CDTF">2025-02-21T05:22:09Z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0x010100A0C5504E60B49546A813DB213AAFCFBB</vt:lpwstr>
  </property>
</Properties>
</file>