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1" r:id="rId1"/>
  </p:sldMasterIdLst>
  <p:notesMasterIdLst>
    <p:notesMasterId r:id="rId4"/>
  </p:notesMasterIdLst>
  <p:sldIdLst>
    <p:sldId id="286" r:id="rId2"/>
    <p:sldId id="28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5775" autoAdjust="0"/>
  </p:normalViewPr>
  <p:slideViewPr>
    <p:cSldViewPr snapToGrid="0">
      <p:cViewPr varScale="1">
        <p:scale>
          <a:sx n="55" d="100"/>
          <a:sy n="55" d="100"/>
        </p:scale>
        <p:origin x="1517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4BAC0-10DA-4C4D-852C-9301CCCBB629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F5842-7ED9-4D57-8596-723C7E289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7791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Google Shape;556;p25:notes"/>
          <p:cNvSpPr txBox="1">
            <a:spLocks noGrp="1"/>
          </p:cNvSpPr>
          <p:nvPr>
            <p:ph type="body" idx="1"/>
          </p:nvPr>
        </p:nvSpPr>
        <p:spPr>
          <a:xfrm>
            <a:off x="986631" y="3367881"/>
            <a:ext cx="7893050" cy="26522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8" tIns="45697" rIns="91418" bIns="45697" anchor="t" anchorCtr="0">
            <a:noAutofit/>
          </a:bodyPr>
          <a:lstStyle/>
          <a:p>
            <a:pPr algn="just">
              <a:lnSpc>
                <a:spcPct val="108000"/>
              </a:lnSpc>
            </a:pPr>
            <a:endParaRPr lang="ja-JP" altLang="ja-JP" kern="10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Century" panose="02040604050505020304" pitchFamily="18" charset="0"/>
            </a:endParaRPr>
          </a:p>
        </p:txBody>
      </p:sp>
      <p:sp>
        <p:nvSpPr>
          <p:cNvPr id="557" name="Google Shape;557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417888" y="841375"/>
            <a:ext cx="3030537" cy="2273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Google Shape;566;p26:notes"/>
          <p:cNvSpPr txBox="1">
            <a:spLocks noGrp="1"/>
          </p:cNvSpPr>
          <p:nvPr>
            <p:ph type="body" idx="1"/>
          </p:nvPr>
        </p:nvSpPr>
        <p:spPr>
          <a:xfrm>
            <a:off x="986631" y="3367881"/>
            <a:ext cx="7893050" cy="26522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8" tIns="45697" rIns="91418" bIns="45697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567" name="Google Shape;567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417888" y="841375"/>
            <a:ext cx="3030537" cy="2273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ユーザー設定レイアウト">
  <p:cSld name="ユーザー設定レイアウト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6"/>
          <p:cNvSpPr/>
          <p:nvPr/>
        </p:nvSpPr>
        <p:spPr>
          <a:xfrm>
            <a:off x="-5644" y="6656068"/>
            <a:ext cx="9180000" cy="226200"/>
          </a:xfrm>
          <a:prstGeom prst="rect">
            <a:avLst/>
          </a:prstGeom>
          <a:solidFill>
            <a:srgbClr val="46B85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FFFFFF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pic>
        <p:nvPicPr>
          <p:cNvPr id="17" name="Google Shape;17;p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16649" y="163455"/>
            <a:ext cx="1332000" cy="51361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" name="Google Shape;18;p46"/>
          <p:cNvCxnSpPr/>
          <p:nvPr/>
        </p:nvCxnSpPr>
        <p:spPr>
          <a:xfrm>
            <a:off x="0" y="842416"/>
            <a:ext cx="9144000" cy="0"/>
          </a:xfrm>
          <a:prstGeom prst="straightConnector1">
            <a:avLst/>
          </a:prstGeom>
          <a:noFill/>
          <a:ln w="57150" cap="flat" cmpd="sng">
            <a:solidFill>
              <a:srgbClr val="46B85F"/>
            </a:solidFill>
            <a:prstDash val="solid"/>
            <a:round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4586577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C94BF2-9812-4B7B-9B96-1991830D7BB6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BAE030-114D-4529-B176-6AF2E6C86F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9841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9" name="Google Shape;559;p25"/>
          <p:cNvGraphicFramePr/>
          <p:nvPr/>
        </p:nvGraphicFramePr>
        <p:xfrm>
          <a:off x="183370" y="1396999"/>
          <a:ext cx="8837900" cy="50406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418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8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2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800" b="1" u="none" strike="noStrike" cap="none" dirty="0">
                          <a:solidFill>
                            <a:srgbClr val="636366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企業のメリット</a:t>
                      </a:r>
                      <a:endParaRPr sz="1400" u="none" strike="noStrike" cap="none" dirty="0">
                        <a:solidFill>
                          <a:srgbClr val="636366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E1EF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800" b="1" u="none" strike="noStrike" cap="none">
                          <a:solidFill>
                            <a:srgbClr val="595959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職場のメリット</a:t>
                      </a:r>
                      <a:endParaRPr sz="1400" u="none" strike="noStrike" cap="none">
                        <a:solidFill>
                          <a:srgbClr val="595959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E1EF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76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u="none" strike="noStrike" cap="none">
                        <a:solidFill>
                          <a:srgbClr val="595959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u="none" strike="noStrike" cap="none" dirty="0">
                        <a:solidFill>
                          <a:srgbClr val="595959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800" b="1" u="none" strike="noStrike" cap="none">
                          <a:solidFill>
                            <a:srgbClr val="595959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管理職のメリット</a:t>
                      </a:r>
                      <a:endParaRPr sz="1400" u="none" strike="noStrike" cap="none">
                        <a:solidFill>
                          <a:srgbClr val="595959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E1EF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800" b="1" u="none" strike="noStrike" cap="none">
                          <a:solidFill>
                            <a:srgbClr val="595959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当事者のメリット</a:t>
                      </a:r>
                      <a:endParaRPr sz="1400" u="none" strike="noStrike" cap="none">
                        <a:solidFill>
                          <a:srgbClr val="595959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E1EF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76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u="none" strike="noStrike" cap="none">
                        <a:solidFill>
                          <a:srgbClr val="636366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u="none" strike="noStrike" cap="none" dirty="0">
                        <a:solidFill>
                          <a:srgbClr val="636366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60" name="Google Shape;560;p25"/>
          <p:cNvSpPr txBox="1"/>
          <p:nvPr/>
        </p:nvSpPr>
        <p:spPr>
          <a:xfrm>
            <a:off x="183373" y="935337"/>
            <a:ext cx="850342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2400"/>
            </a:pPr>
            <a:r>
              <a:rPr lang="ja-JP" altLang="en-US" sz="2400" b="1" dirty="0">
                <a:solidFill>
                  <a:srgbClr val="636366"/>
                </a:solidFill>
                <a:latin typeface="Meiryo"/>
                <a:ea typeface="Meiryo"/>
                <a:cs typeface="Meiryo"/>
                <a:sym typeface="Meiryo"/>
              </a:rPr>
              <a:t>半年間の育業がもたらすメリットを考える</a:t>
            </a:r>
            <a:endParaRPr dirty="0"/>
          </a:p>
        </p:txBody>
      </p:sp>
      <p:sp>
        <p:nvSpPr>
          <p:cNvPr id="561" name="Google Shape;561;p25"/>
          <p:cNvSpPr/>
          <p:nvPr/>
        </p:nvSpPr>
        <p:spPr>
          <a:xfrm>
            <a:off x="6735261" y="5571467"/>
            <a:ext cx="2350438" cy="976621"/>
          </a:xfrm>
          <a:prstGeom prst="roundRect">
            <a:avLst>
              <a:gd name="adj" fmla="val 16667"/>
            </a:avLst>
          </a:prstGeom>
          <a:solidFill>
            <a:srgbClr val="46B85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400"/>
            </a:pPr>
            <a:r>
              <a:rPr lang="ja-JP" altLang="en-US" b="1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個人ワーク</a:t>
            </a:r>
            <a:r>
              <a:rPr lang="en-US" altLang="ja-JP" sz="6600" b="1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5</a:t>
            </a:r>
            <a:r>
              <a:rPr lang="ja-JP" altLang="en-US" b="1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分</a:t>
            </a:r>
            <a:endParaRPr/>
          </a:p>
        </p:txBody>
      </p:sp>
      <p:sp>
        <p:nvSpPr>
          <p:cNvPr id="562" name="Google Shape;562;p25"/>
          <p:cNvSpPr txBox="1"/>
          <p:nvPr/>
        </p:nvSpPr>
        <p:spPr>
          <a:xfrm>
            <a:off x="198000" y="223202"/>
            <a:ext cx="544134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SzPts val="2400"/>
            </a:pPr>
            <a:r>
              <a:rPr lang="en-US" altLang="ja-JP" sz="2400" b="1" dirty="0">
                <a:solidFill>
                  <a:srgbClr val="636366"/>
                </a:solidFill>
                <a:latin typeface="Meiryo"/>
                <a:ea typeface="Meiryo"/>
                <a:cs typeface="Meiryo"/>
                <a:sym typeface="Meiryo"/>
              </a:rPr>
              <a:t>1-2-2</a:t>
            </a:r>
            <a:r>
              <a:rPr lang="ja-JP" altLang="en-US" sz="2400" b="1" dirty="0">
                <a:solidFill>
                  <a:srgbClr val="636366"/>
                </a:solidFill>
                <a:latin typeface="Meiryo"/>
                <a:ea typeface="Meiryo"/>
                <a:cs typeface="Meiryo"/>
                <a:sym typeface="Meiryo"/>
              </a:rPr>
              <a:t>　ワークシート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9" name="Google Shape;569;p26"/>
          <p:cNvGraphicFramePr/>
          <p:nvPr/>
        </p:nvGraphicFramePr>
        <p:xfrm>
          <a:off x="183370" y="1396999"/>
          <a:ext cx="8837900" cy="50406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418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8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2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800" b="1" u="none" strike="noStrike" cap="none">
                          <a:solidFill>
                            <a:srgbClr val="595959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企業のメリット</a:t>
                      </a:r>
                      <a:endParaRPr sz="1400" u="none" strike="noStrike" cap="none">
                        <a:solidFill>
                          <a:srgbClr val="595959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E1EF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800" b="1" u="none" strike="noStrike" cap="none">
                          <a:solidFill>
                            <a:srgbClr val="595959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職場のメリット</a:t>
                      </a:r>
                      <a:endParaRPr sz="1400" u="none" strike="noStrike" cap="none">
                        <a:solidFill>
                          <a:srgbClr val="595959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E1EF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7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800" b="0" u="none" strike="noStrike" cap="none">
                          <a:solidFill>
                            <a:srgbClr val="595959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●外部評価が上がる</a:t>
                      </a:r>
                      <a:endParaRPr sz="1800" b="0" u="none" strike="noStrike" cap="none">
                        <a:solidFill>
                          <a:srgbClr val="595959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800" b="0" u="none" strike="noStrike" cap="none">
                          <a:solidFill>
                            <a:srgbClr val="595959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●人材が集まる</a:t>
                      </a:r>
                      <a:endParaRPr sz="1800" b="0" u="none" strike="noStrike" cap="none">
                        <a:solidFill>
                          <a:srgbClr val="595959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800" b="0" u="none" strike="noStrike" cap="none">
                          <a:solidFill>
                            <a:srgbClr val="595959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●イノベーションが起きる</a:t>
                      </a:r>
                      <a:endParaRPr sz="1800" b="0" u="none" strike="noStrike" cap="none">
                        <a:solidFill>
                          <a:srgbClr val="595959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800" b="0" u="none" strike="noStrike" cap="none" dirty="0">
                          <a:solidFill>
                            <a:srgbClr val="595959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●業務の見える化</a:t>
                      </a:r>
                      <a:endParaRPr sz="1800" b="0" u="none" strike="noStrike" cap="none" dirty="0">
                        <a:solidFill>
                          <a:srgbClr val="595959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800" b="0" u="none" strike="noStrike" cap="none" dirty="0">
                          <a:solidFill>
                            <a:srgbClr val="595959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●同僚へのナレッジ・育成</a:t>
                      </a:r>
                      <a:endParaRPr sz="1400" u="none" strike="noStrike" cap="none" dirty="0">
                        <a:solidFill>
                          <a:srgbClr val="595959"/>
                        </a:solidFill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800" b="1" u="none" strike="noStrike" cap="none">
                          <a:solidFill>
                            <a:srgbClr val="595959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管理職のメリット</a:t>
                      </a:r>
                      <a:endParaRPr sz="1400" u="none" strike="noStrike" cap="none">
                        <a:solidFill>
                          <a:srgbClr val="595959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E1EF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800" b="1" u="none" strike="noStrike" cap="none">
                          <a:solidFill>
                            <a:srgbClr val="595959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当事者のメリット</a:t>
                      </a:r>
                      <a:endParaRPr sz="1400" u="none" strike="noStrike" cap="none">
                        <a:solidFill>
                          <a:srgbClr val="595959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E1EF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7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800" b="0" u="none" strike="noStrike" cap="none">
                          <a:solidFill>
                            <a:srgbClr val="636366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●チームワーク醸成</a:t>
                      </a:r>
                      <a:endParaRPr sz="1800" b="0" u="none" strike="noStrike" cap="none">
                        <a:solidFill>
                          <a:srgbClr val="636366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800" b="0" u="none" strike="noStrike" cap="none">
                          <a:solidFill>
                            <a:srgbClr val="636366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●育児が理由で離職者がなくなる</a:t>
                      </a:r>
                      <a:endParaRPr sz="1800" b="0" u="none" strike="noStrike" cap="none">
                        <a:solidFill>
                          <a:srgbClr val="636366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u="none" strike="noStrike" cap="none">
                        <a:solidFill>
                          <a:srgbClr val="636366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800" b="0" u="none" strike="noStrike" cap="none" dirty="0">
                          <a:solidFill>
                            <a:srgbClr val="636366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●</a:t>
                      </a:r>
                      <a:r>
                        <a:rPr lang="ja-JP" altLang="en-US" sz="1800" b="0" u="none" strike="noStrike" cap="none" dirty="0">
                          <a:solidFill>
                            <a:srgbClr val="636366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子供と貴重な時間を過ごせる</a:t>
                      </a:r>
                      <a:endParaRPr lang="en-US" altLang="ja-JP" sz="1800" b="0" u="none" strike="noStrike" cap="none" dirty="0">
                        <a:solidFill>
                          <a:srgbClr val="636366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altLang="ja-JP" sz="1800" b="0" u="none" strike="noStrike" cap="none" dirty="0">
                          <a:solidFill>
                            <a:srgbClr val="636366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●</a:t>
                      </a:r>
                      <a:r>
                        <a:rPr lang="ja-JP" sz="1800" b="0" u="none" strike="noStrike" cap="none" dirty="0">
                          <a:solidFill>
                            <a:srgbClr val="636366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新しい視点の獲得</a:t>
                      </a:r>
                      <a:endParaRPr sz="1800" b="0" u="none" strike="noStrike" cap="none" dirty="0">
                        <a:solidFill>
                          <a:srgbClr val="636366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800" b="0" u="none" strike="noStrike" cap="none" dirty="0">
                          <a:solidFill>
                            <a:srgbClr val="636366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●仕事へのモチベーションのアップ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70" name="Google Shape;570;p26"/>
          <p:cNvSpPr txBox="1"/>
          <p:nvPr/>
        </p:nvSpPr>
        <p:spPr>
          <a:xfrm>
            <a:off x="183373" y="935337"/>
            <a:ext cx="850342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2400"/>
            </a:pPr>
            <a:r>
              <a:rPr lang="ja-JP" altLang="en-US" sz="2400" b="1">
                <a:solidFill>
                  <a:srgbClr val="636366"/>
                </a:solidFill>
                <a:latin typeface="Meiryo"/>
                <a:ea typeface="Meiryo"/>
                <a:cs typeface="Meiryo"/>
                <a:sym typeface="Meiryo"/>
              </a:rPr>
              <a:t>半年間の育業がもたらすメリットを考える</a:t>
            </a:r>
            <a:endParaRPr/>
          </a:p>
        </p:txBody>
      </p:sp>
      <p:sp>
        <p:nvSpPr>
          <p:cNvPr id="571" name="Google Shape;571;p26"/>
          <p:cNvSpPr/>
          <p:nvPr/>
        </p:nvSpPr>
        <p:spPr>
          <a:xfrm>
            <a:off x="8063905" y="935334"/>
            <a:ext cx="957359" cy="417310"/>
          </a:xfrm>
          <a:prstGeom prst="roundRect">
            <a:avLst>
              <a:gd name="adj" fmla="val 16667"/>
            </a:avLst>
          </a:prstGeom>
          <a:solidFill>
            <a:srgbClr val="46B85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1600"/>
            </a:pPr>
            <a:r>
              <a:rPr lang="ja-JP" altLang="en-US" sz="1600" b="1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記入例</a:t>
            </a:r>
            <a:endParaRPr/>
          </a:p>
        </p:txBody>
      </p:sp>
      <p:sp>
        <p:nvSpPr>
          <p:cNvPr id="572" name="Google Shape;572;p26"/>
          <p:cNvSpPr txBox="1"/>
          <p:nvPr/>
        </p:nvSpPr>
        <p:spPr>
          <a:xfrm>
            <a:off x="198000" y="223202"/>
            <a:ext cx="544134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SzPts val="2400"/>
            </a:pPr>
            <a:r>
              <a:rPr lang="en-US" altLang="ja-JP" sz="2400" b="1" dirty="0">
                <a:solidFill>
                  <a:srgbClr val="636366"/>
                </a:solidFill>
                <a:latin typeface="Meiryo"/>
                <a:ea typeface="Meiryo"/>
                <a:cs typeface="Meiryo"/>
                <a:sym typeface="Meiryo"/>
              </a:rPr>
              <a:t>1-2-3</a:t>
            </a:r>
            <a:r>
              <a:rPr lang="ja-JP" altLang="en-US" sz="2400" b="1" dirty="0">
                <a:solidFill>
                  <a:srgbClr val="636366"/>
                </a:solidFill>
                <a:latin typeface="Meiryo"/>
                <a:ea typeface="Meiryo"/>
                <a:cs typeface="Meiryo"/>
                <a:sym typeface="Meiryo"/>
              </a:rPr>
              <a:t>　ワークシート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0C5504E60B49546A813DB213AAFCFBB" ma:contentTypeVersion="17" ma:contentTypeDescription="新しいドキュメントを作成します。" ma:contentTypeScope="" ma:versionID="e68c27d68f8df37820bdab10657a08d9">
  <xsd:schema xmlns:xsd="http://www.w3.org/2001/XMLSchema" xmlns:xs="http://www.w3.org/2001/XMLSchema" xmlns:p="http://schemas.microsoft.com/office/2006/metadata/properties" xmlns:ns2="583c19ee-b7a0-4cc9-b3a1-c40807ef59b1" xmlns:ns3="2695a7b2-6c5f-4a99-b710-6fb5f60c8c64" targetNamespace="http://schemas.microsoft.com/office/2006/metadata/properties" ma:root="true" ma:fieldsID="4a53df678ea22666dc529f6845475925" ns2:_="" ns3:_="">
    <xsd:import namespace="583c19ee-b7a0-4cc9-b3a1-c40807ef59b1"/>
    <xsd:import namespace="2695a7b2-6c5f-4a99-b710-6fb5f60c8c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3c19ee-b7a0-4cc9-b3a1-c40807ef59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1e887751-6760-42ee-8103-2ba6b2d9304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95a7b2-6c5f-4a99-b710-6fb5f60c8c6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88e7b0d-b22f-44f3-a130-c237ef48342b}" ma:internalName="TaxCatchAll" ma:showField="CatchAllData" ma:web="2695a7b2-6c5f-4a99-b710-6fb5f60c8c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695a7b2-6c5f-4a99-b710-6fb5f60c8c64" xsi:nil="true"/>
    <lcf76f155ced4ddcb4097134ff3c332f xmlns="583c19ee-b7a0-4cc9-b3a1-c40807ef59b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9D0A75D-E8A9-407C-8D69-C02432CC5972}"/>
</file>

<file path=customXml/itemProps2.xml><?xml version="1.0" encoding="utf-8"?>
<ds:datastoreItem xmlns:ds="http://schemas.openxmlformats.org/officeDocument/2006/customXml" ds:itemID="{77C45494-1C30-484E-8B76-06C2F1D27D12}"/>
</file>

<file path=customXml/itemProps3.xml><?xml version="1.0" encoding="utf-8"?>
<ds:datastoreItem xmlns:ds="http://schemas.openxmlformats.org/officeDocument/2006/customXml" ds:itemID="{894DD334-D66C-4795-B89C-86E3841DEC0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108</Words>
  <Application>Microsoft Office PowerPoint</Application>
  <PresentationFormat>画面に合わせる (4:3)</PresentationFormat>
  <Paragraphs>24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メイリオ</vt:lpstr>
      <vt:lpstr>メイリオ</vt:lpstr>
      <vt:lpstr>游ゴシック</vt:lpstr>
      <vt:lpstr>Aptos</vt:lpstr>
      <vt:lpstr>Aptos Display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2025-02-21T04:28:59Z</dcterms:created>
  <dcterms:modified xsi:type="dcterms:W3CDTF">2025-02-21T05:23:32Z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0x010100A0C5504E60B49546A813DB213AAFCFBB</vt:lpwstr>
  </property>
</Properties>
</file>